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7" r:id="rId2"/>
    <p:sldId id="259" r:id="rId3"/>
    <p:sldId id="260" r:id="rId4"/>
    <p:sldId id="308" r:id="rId5"/>
    <p:sldId id="309" r:id="rId6"/>
    <p:sldId id="310" r:id="rId7"/>
    <p:sldId id="265" r:id="rId8"/>
    <p:sldId id="319" r:id="rId9"/>
    <p:sldId id="268" r:id="rId10"/>
    <p:sldId id="269" r:id="rId11"/>
    <p:sldId id="311" r:id="rId12"/>
    <p:sldId id="317" r:id="rId13"/>
    <p:sldId id="313" r:id="rId14"/>
    <p:sldId id="320" r:id="rId15"/>
    <p:sldId id="312" r:id="rId16"/>
    <p:sldId id="314" r:id="rId17"/>
    <p:sldId id="315" r:id="rId18"/>
    <p:sldId id="274" r:id="rId19"/>
    <p:sldId id="275" r:id="rId20"/>
    <p:sldId id="280" r:id="rId21"/>
    <p:sldId id="302" r:id="rId22"/>
    <p:sldId id="301" r:id="rId23"/>
    <p:sldId id="296" r:id="rId24"/>
    <p:sldId id="284" r:id="rId25"/>
    <p:sldId id="285" r:id="rId26"/>
    <p:sldId id="278" r:id="rId27"/>
    <p:sldId id="286" r:id="rId28"/>
    <p:sldId id="316" r:id="rId29"/>
    <p:sldId id="290" r:id="rId30"/>
    <p:sldId id="291" r:id="rId31"/>
    <p:sldId id="300" r:id="rId32"/>
    <p:sldId id="303" r:id="rId33"/>
    <p:sldId id="304" r:id="rId34"/>
    <p:sldId id="305" r:id="rId35"/>
    <p:sldId id="306" r:id="rId36"/>
    <p:sldId id="307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370" autoAdjust="0"/>
  </p:normalViewPr>
  <p:slideViewPr>
    <p:cSldViewPr snapToGrid="0">
      <p:cViewPr>
        <p:scale>
          <a:sx n="100" d="100"/>
          <a:sy n="100" d="100"/>
        </p:scale>
        <p:origin x="6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F649DF-1BAB-4EF9-928B-C79BE650117D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0C5D72-F2C1-470D-8213-F3731521C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743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C5D72-F2C1-470D-8213-F3731521C85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449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555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682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15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11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729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414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086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516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969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126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984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5EC26-6672-4645-98A4-CE8463AD6087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462841" y="1881487"/>
            <a:ext cx="6886755" cy="991109"/>
          </a:xfrm>
        </p:spPr>
        <p:txBody>
          <a:bodyPr>
            <a:noAutofit/>
          </a:bodyPr>
          <a:lstStyle/>
          <a:p>
            <a:r>
              <a:rPr lang="ko-KR" altLang="en-US" sz="4000" dirty="0"/>
              <a:t>제품소개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18E8098-6635-492A-B8E6-1618C73114B9}"/>
              </a:ext>
            </a:extLst>
          </p:cNvPr>
          <p:cNvSpPr/>
          <p:nvPr/>
        </p:nvSpPr>
        <p:spPr>
          <a:xfrm>
            <a:off x="-1763911" y="6673334"/>
            <a:ext cx="4157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proxima</a:t>
            </a:r>
            <a:r>
              <a:rPr lang="ko-KR" altLang="en-US" dirty="0"/>
              <a:t> </a:t>
            </a:r>
            <a:r>
              <a:rPr lang="ko-KR" altLang="en-US" dirty="0" err="1"/>
              <a:t>nova</a:t>
            </a:r>
            <a:r>
              <a:rPr lang="ko-KR" altLang="en-US" dirty="0"/>
              <a:t> 폰트 </a:t>
            </a:r>
            <a:r>
              <a:rPr lang="ko-KR" altLang="en-US" dirty="0" err="1"/>
              <a:t>괜찮은지</a:t>
            </a:r>
            <a:r>
              <a:rPr lang="ko-KR" altLang="en-US" dirty="0"/>
              <a:t> </a:t>
            </a:r>
            <a:r>
              <a:rPr lang="ko-KR" altLang="en-US" dirty="0" err="1"/>
              <a:t>물어보기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5773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2053" y="2804944"/>
            <a:ext cx="786481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>
                <a:highlight>
                  <a:srgbClr val="FFFF00"/>
                </a:highlight>
              </a:rPr>
              <a:t>CDAQ </a:t>
            </a:r>
            <a:r>
              <a:rPr lang="ko-KR" altLang="en-US" u="sng" dirty="0">
                <a:highlight>
                  <a:srgbClr val="FFFF00"/>
                </a:highlight>
              </a:rPr>
              <a:t>플랫폼</a:t>
            </a:r>
            <a:r>
              <a:rPr lang="en-US" altLang="ko-KR" u="sng" dirty="0">
                <a:highlight>
                  <a:srgbClr val="FFFF00"/>
                </a:highlight>
              </a:rPr>
              <a:t>(</a:t>
            </a:r>
            <a:r>
              <a:rPr lang="ko-KR" altLang="en-US" u="sng" dirty="0">
                <a:highlight>
                  <a:srgbClr val="FFFF00"/>
                </a:highlight>
              </a:rPr>
              <a:t>샤시</a:t>
            </a:r>
            <a:r>
              <a:rPr lang="en-US" altLang="ko-KR" u="sng" dirty="0">
                <a:highlight>
                  <a:srgbClr val="FFFF00"/>
                </a:highlight>
              </a:rPr>
              <a:t>) </a:t>
            </a:r>
          </a:p>
          <a:p>
            <a:r>
              <a:rPr lang="en-US" altLang="ko-KR" sz="1600" dirty="0">
                <a:highlight>
                  <a:srgbClr val="FFFF00"/>
                </a:highlight>
              </a:rPr>
              <a:t>    (Table </a:t>
            </a:r>
            <a:r>
              <a:rPr lang="ko-KR" altLang="en-US" sz="1600" dirty="0">
                <a:highlight>
                  <a:srgbClr val="FFFF00"/>
                </a:highlight>
              </a:rPr>
              <a:t>폴더 </a:t>
            </a:r>
            <a:r>
              <a:rPr lang="en-US" altLang="ko-KR" sz="1600" dirty="0">
                <a:highlight>
                  <a:srgbClr val="FFFF00"/>
                </a:highlight>
              </a:rPr>
              <a:t>-&gt; DAQ Spec table -&gt; CDAQ </a:t>
            </a:r>
            <a:r>
              <a:rPr lang="ko-KR" altLang="en-US" sz="1600" dirty="0">
                <a:highlight>
                  <a:srgbClr val="FFFF00"/>
                </a:highlight>
              </a:rPr>
              <a:t>샤시 컨트롤러 탭 삽입</a:t>
            </a:r>
            <a:r>
              <a:rPr lang="en-US" altLang="ko-KR" sz="1600" dirty="0">
                <a:highlight>
                  <a:srgbClr val="FFFF00"/>
                </a:highlight>
              </a:rPr>
              <a:t>)</a:t>
            </a:r>
            <a:endParaRPr lang="ko-KR" altLang="en-US" sz="1600" dirty="0">
              <a:highlight>
                <a:srgbClr val="FFFF00"/>
              </a:highligh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2054" y="3890613"/>
            <a:ext cx="680647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>
                <a:highlight>
                  <a:srgbClr val="FFFF00"/>
                </a:highlight>
              </a:rPr>
              <a:t>Compact DAQ : </a:t>
            </a:r>
            <a:r>
              <a:rPr lang="ko-KR" altLang="en-US" u="sng" dirty="0">
                <a:highlight>
                  <a:srgbClr val="FFFF00"/>
                </a:highlight>
              </a:rPr>
              <a:t>모듈</a:t>
            </a:r>
            <a:endParaRPr lang="en-US" altLang="ko-KR" u="sng" dirty="0">
              <a:highlight>
                <a:srgbClr val="FFFF00"/>
              </a:highlight>
            </a:endParaRPr>
          </a:p>
          <a:p>
            <a:r>
              <a:rPr lang="en-US" altLang="ko-KR" sz="1600" dirty="0">
                <a:highlight>
                  <a:srgbClr val="FFFF00"/>
                </a:highlight>
              </a:rPr>
              <a:t>   (Table </a:t>
            </a:r>
            <a:r>
              <a:rPr lang="ko-KR" altLang="en-US" sz="1600" dirty="0">
                <a:highlight>
                  <a:srgbClr val="FFFF00"/>
                </a:highlight>
              </a:rPr>
              <a:t>폴더 </a:t>
            </a:r>
            <a:r>
              <a:rPr lang="en-US" altLang="ko-KR" sz="1600" dirty="0">
                <a:highlight>
                  <a:srgbClr val="FFFF00"/>
                </a:highlight>
              </a:rPr>
              <a:t>-&gt; DAQ Spec table -&gt; table 3-2 ( </a:t>
            </a:r>
            <a:r>
              <a:rPr lang="ko-KR" altLang="en-US" sz="1600" dirty="0">
                <a:highlight>
                  <a:srgbClr val="FFFF00"/>
                </a:highlight>
              </a:rPr>
              <a:t>모듈형 </a:t>
            </a:r>
            <a:r>
              <a:rPr lang="en-US" altLang="ko-KR" sz="1600" dirty="0">
                <a:highlight>
                  <a:srgbClr val="FFFF00"/>
                </a:highlight>
              </a:rPr>
              <a:t>DAQ )</a:t>
            </a:r>
            <a:r>
              <a:rPr lang="ko-KR" altLang="en-US" sz="1600" dirty="0">
                <a:highlight>
                  <a:srgbClr val="FFFF00"/>
                </a:highlight>
              </a:rPr>
              <a:t>탭 삽입</a:t>
            </a:r>
            <a:r>
              <a:rPr lang="en-US" altLang="ko-KR" sz="1600" dirty="0">
                <a:highlight>
                  <a:srgbClr val="FFFF00"/>
                </a:highlight>
              </a:rPr>
              <a:t>)</a:t>
            </a:r>
            <a:endParaRPr lang="ko-KR" altLang="en-US" sz="1600" dirty="0">
              <a:highlight>
                <a:srgbClr val="FFFF00"/>
              </a:highligh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12054" y="1313895"/>
            <a:ext cx="3020250" cy="10209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온도측정및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알라밍</a:t>
            </a:r>
            <a:r>
              <a:rPr lang="en-US" altLang="ko-KR" sz="1200" dirty="0"/>
              <a:t>https://www.youtube.com/watch?v=RCYr0df87A0&amp;list=PLAE1A45A948D809C4&amp;index=2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4623046" y="1313895"/>
            <a:ext cx="2945907" cy="10209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원격모니터링 </a:t>
            </a:r>
            <a:r>
              <a:rPr lang="en-US" altLang="ko-KR" sz="1200" dirty="0"/>
              <a:t>: </a:t>
            </a:r>
            <a:r>
              <a:rPr lang="ko-KR" altLang="en-US" sz="1200" dirty="0"/>
              <a:t>아이패드</a:t>
            </a:r>
            <a:r>
              <a:rPr lang="en-US" altLang="ko-KR" sz="1200" dirty="0"/>
              <a:t>+</a:t>
            </a:r>
            <a:r>
              <a:rPr lang="en-US" altLang="ko-KR" sz="1200" dirty="0" err="1"/>
              <a:t>CompactDAQ</a:t>
            </a:r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en-US" altLang="ko-KR" sz="1200" dirty="0"/>
              <a:t>https://www.youtube.com/watch?v=m6fAxHj2ZEE</a:t>
            </a:r>
          </a:p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7909641" y="1313895"/>
            <a:ext cx="3356121" cy="1020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독립형 </a:t>
            </a:r>
            <a:r>
              <a:rPr lang="en-US" altLang="ko-KR" sz="1200" dirty="0" err="1"/>
              <a:t>CompactDAQ</a:t>
            </a:r>
            <a:r>
              <a:rPr lang="en-US" altLang="ko-KR" sz="1200" dirty="0"/>
              <a:t> &amp; </a:t>
            </a:r>
            <a:r>
              <a:rPr lang="ko-KR" altLang="en-US" sz="1200" dirty="0" err="1"/>
              <a:t>스마트카</a:t>
            </a:r>
            <a:r>
              <a:rPr lang="ko-KR" altLang="en-US" sz="1200" dirty="0"/>
              <a:t> 트랙 로깅</a:t>
            </a:r>
            <a:endParaRPr lang="en-US" altLang="ko-KR" sz="1200" dirty="0"/>
          </a:p>
          <a:p>
            <a:pPr algn="ctr"/>
            <a:r>
              <a:rPr lang="en-US" altLang="ko-KR" sz="1200" dirty="0"/>
              <a:t>https://www.youtube.com/watch?v=QDh_JkAR6_o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61051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0296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Compact RIO</a:t>
            </a:r>
            <a:endParaRPr lang="ko-KR" altLang="en-US" sz="3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21466FB-CA1D-420D-B84B-1063B170585C}"/>
              </a:ext>
            </a:extLst>
          </p:cNvPr>
          <p:cNvSpPr/>
          <p:nvPr/>
        </p:nvSpPr>
        <p:spPr>
          <a:xfrm>
            <a:off x="4207565" y="1303897"/>
            <a:ext cx="750818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b="1" dirty="0" err="1">
                <a:solidFill>
                  <a:srgbClr val="333333"/>
                </a:solidFill>
                <a:latin typeface="Helvetica Neue"/>
              </a:rPr>
              <a:t>섀시</a:t>
            </a:r>
            <a:endParaRPr lang="en-US" altLang="ko-KR" b="1" dirty="0">
              <a:solidFill>
                <a:srgbClr val="333333"/>
              </a:solidFill>
              <a:latin typeface="Helvetica Neue"/>
            </a:endParaRPr>
          </a:p>
          <a:p>
            <a:pPr latinLnBrk="0"/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PC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기반 어플리케이션에 견고한 고성능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I/​O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를 추가하거나 </a:t>
            </a:r>
            <a:r>
              <a:rPr lang="en-US" altLang="ko-KR" dirty="0" err="1">
                <a:solidFill>
                  <a:srgbClr val="333333"/>
                </a:solidFill>
                <a:latin typeface="Helvetica Neue"/>
              </a:rPr>
              <a:t>CompactRIO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PXI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또는 산업용 컨트롤러 어플리케이션을 확장합니다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.</a:t>
            </a:r>
          </a:p>
          <a:p>
            <a:pPr latinLnBrk="0"/>
            <a:r>
              <a:rPr lang="en-US" altLang="ko-KR" dirty="0" err="1">
                <a:solidFill>
                  <a:srgbClr val="333333"/>
                </a:solidFill>
                <a:latin typeface="Helvetica Neue"/>
              </a:rPr>
              <a:t>CompactRIO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ko-KR" altLang="en-US" dirty="0" err="1">
                <a:solidFill>
                  <a:srgbClr val="333333"/>
                </a:solidFill>
                <a:latin typeface="Helvetica Neue"/>
              </a:rPr>
              <a:t>섀시는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en-US" altLang="ko-KR" dirty="0" err="1">
                <a:solidFill>
                  <a:srgbClr val="333333"/>
                </a:solidFill>
                <a:latin typeface="Helvetica Neue"/>
              </a:rPr>
              <a:t>EtherCAT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Ethernet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또는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MXI-​Express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호환 시스템에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C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시리즈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I/​O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모듈을 추가할 수 있습니다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dirty="0" err="1">
                <a:solidFill>
                  <a:srgbClr val="333333"/>
                </a:solidFill>
                <a:latin typeface="Helvetica Neue"/>
              </a:rPr>
              <a:t>온보드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FPGA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를 프로그래밍하면 인라인 처리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고속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I/​O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및 제어가 가능합니다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또한 스캔 모드를 사용하여 신속하게 리얼타임 시스템을 확장할 수 있습니다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.</a:t>
            </a:r>
            <a:endParaRPr lang="en-US" altLang="ko-KR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5A31AB-3C16-43AE-966A-3DC1580D35B1}"/>
              </a:ext>
            </a:extLst>
          </p:cNvPr>
          <p:cNvSpPr/>
          <p:nvPr/>
        </p:nvSpPr>
        <p:spPr>
          <a:xfrm>
            <a:off x="619445" y="3799777"/>
            <a:ext cx="768635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b="1" dirty="0">
                <a:solidFill>
                  <a:srgbClr val="333333"/>
                </a:solidFill>
                <a:latin typeface="Helvetica Neue"/>
              </a:rPr>
              <a:t>컨트롤러</a:t>
            </a:r>
            <a:endParaRPr lang="en-US" altLang="ko-KR" b="1" dirty="0">
              <a:solidFill>
                <a:srgbClr val="333333"/>
              </a:solidFill>
              <a:latin typeface="Helvetica Neue"/>
            </a:endParaRPr>
          </a:p>
          <a:p>
            <a:pPr latinLnBrk="0"/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NI Linux Real-​Time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을 실행하는 프로세서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프로그래밍 가능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FPGA,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모듈형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I/​O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를 비전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모션 및 디스플레이 기능과 결합합니다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.</a:t>
            </a:r>
          </a:p>
          <a:p>
            <a:pPr latinLnBrk="0"/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업계 표준 인증을 보유한 </a:t>
            </a:r>
            <a:r>
              <a:rPr lang="en-US" altLang="ko-KR" dirty="0" err="1">
                <a:solidFill>
                  <a:srgbClr val="333333"/>
                </a:solidFill>
                <a:latin typeface="Helvetica Neue"/>
              </a:rPr>
              <a:t>CompactRIO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컨트롤러는 견고하고 신뢰성이 뛰어난 고성능 산업용 임베디드 컨트롤러입니다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고속 제어 또는 신호 프로세싱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하드웨어 알고리즘 가속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하드웨어 의존 작업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고유 타이밍 및 </a:t>
            </a:r>
            <a:r>
              <a:rPr lang="ko-KR" altLang="en-US" dirty="0" err="1">
                <a:solidFill>
                  <a:srgbClr val="333333"/>
                </a:solidFill>
                <a:latin typeface="Helvetica Neue"/>
              </a:rPr>
              <a:t>트리거링이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 필요한 어플리케이션에 이상적입니다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.</a:t>
            </a:r>
          </a:p>
        </p:txBody>
      </p:sp>
      <p:pic>
        <p:nvPicPr>
          <p:cNvPr id="13" name="Picture 4" descr="http://s7d5.scene7.com/is/image/ni/09131603?$ni-standard-lg$">
            <a:extLst>
              <a:ext uri="{FF2B5EF4-FFF2-40B4-BE49-F238E27FC236}">
                <a16:creationId xmlns:a16="http://schemas.microsoft.com/office/drawing/2014/main" id="{00A19848-F5A9-4F7A-B9AD-91110944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220726"/>
            <a:ext cx="3550710" cy="199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1158D8E-F7F4-4D2C-B4C5-725A025279FE}"/>
              </a:ext>
            </a:extLst>
          </p:cNvPr>
          <p:cNvSpPr/>
          <p:nvPr/>
        </p:nvSpPr>
        <p:spPr>
          <a:xfrm>
            <a:off x="8362950" y="4000170"/>
            <a:ext cx="3829050" cy="1477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dirty="0"/>
              <a:t>http://f1.media.brightcove.com/4/1326282160001/1326282160001_5751605415001_5751598246001.mp4?pubId=1326282160001&amp;videoId=5751598246001</a:t>
            </a:r>
          </a:p>
        </p:txBody>
      </p:sp>
    </p:spTree>
    <p:extLst>
      <p:ext uri="{BB962C8B-B14F-4D97-AF65-F5344CB8AC3E}">
        <p14:creationId xmlns:p14="http://schemas.microsoft.com/office/powerpoint/2010/main" val="2199254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0" name="Picture 4" descr="http://s7d5.scene7.com/is/image/ni/09131603?$ni-standard-lg$">
            <a:extLst>
              <a:ext uri="{FF2B5EF4-FFF2-40B4-BE49-F238E27FC236}">
                <a16:creationId xmlns:a16="http://schemas.microsoft.com/office/drawing/2014/main" id="{8C512892-C4D6-4D43-A29D-E38AEFF86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460" y="541244"/>
            <a:ext cx="3550710" cy="199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9AFC5068-DAE7-4BD9-957D-7F6DB455DBAA}"/>
              </a:ext>
            </a:extLst>
          </p:cNvPr>
          <p:cNvGrpSpPr/>
          <p:nvPr/>
        </p:nvGrpSpPr>
        <p:grpSpPr>
          <a:xfrm>
            <a:off x="4830698" y="838349"/>
            <a:ext cx="2861532" cy="1362828"/>
            <a:chOff x="155222" y="4001300"/>
            <a:chExt cx="3255466" cy="183498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E32CB9E-B5E4-4B44-B46C-965FCD585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222" y="4001300"/>
              <a:ext cx="2264866" cy="1653352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0101D49-3ADC-4758-BA99-998E7F5C0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9488" y="5112387"/>
              <a:ext cx="1981200" cy="723900"/>
            </a:xfrm>
            <a:prstGeom prst="rect">
              <a:avLst/>
            </a:prstGeom>
          </p:spPr>
        </p:pic>
      </p:grpSp>
      <p:pic>
        <p:nvPicPr>
          <p:cNvPr id="14" name="Picture 10" descr="http://s7d5.scene7.com/is/image/ni/07021301_LabVIEW_TestStand_16x9?&amp;$ni-card-lg$">
            <a:extLst>
              <a:ext uri="{FF2B5EF4-FFF2-40B4-BE49-F238E27FC236}">
                <a16:creationId xmlns:a16="http://schemas.microsoft.com/office/drawing/2014/main" id="{1422067A-2D75-4B71-8721-14CCA3BF1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8141" y="983638"/>
            <a:ext cx="1924692" cy="108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더하기 기호 14">
            <a:extLst>
              <a:ext uri="{FF2B5EF4-FFF2-40B4-BE49-F238E27FC236}">
                <a16:creationId xmlns:a16="http://schemas.microsoft.com/office/drawing/2014/main" id="{1F71D299-AF4D-4B24-84C6-4D7D5EC38152}"/>
              </a:ext>
            </a:extLst>
          </p:cNvPr>
          <p:cNvSpPr/>
          <p:nvPr/>
        </p:nvSpPr>
        <p:spPr>
          <a:xfrm>
            <a:off x="4302597" y="1263517"/>
            <a:ext cx="528101" cy="52810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E1B5000-196F-475B-9CEC-6E45726E98BB}"/>
              </a:ext>
            </a:extLst>
          </p:cNvPr>
          <p:cNvSpPr/>
          <p:nvPr/>
        </p:nvSpPr>
        <p:spPr>
          <a:xfrm>
            <a:off x="8445235" y="1260907"/>
            <a:ext cx="996593" cy="2487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왼쪽 16">
            <a:extLst>
              <a:ext uri="{FF2B5EF4-FFF2-40B4-BE49-F238E27FC236}">
                <a16:creationId xmlns:a16="http://schemas.microsoft.com/office/drawing/2014/main" id="{EB3D94C8-ABE3-4521-A06D-7D61D3CC8FCA}"/>
              </a:ext>
            </a:extLst>
          </p:cNvPr>
          <p:cNvSpPr/>
          <p:nvPr/>
        </p:nvSpPr>
        <p:spPr>
          <a:xfrm>
            <a:off x="8445235" y="1509681"/>
            <a:ext cx="996593" cy="2487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FC9F25-7352-4AB7-9D4D-A0E5E8495171}"/>
              </a:ext>
            </a:extLst>
          </p:cNvPr>
          <p:cNvSpPr txBox="1"/>
          <p:nvPr/>
        </p:nvSpPr>
        <p:spPr>
          <a:xfrm>
            <a:off x="1349337" y="2381885"/>
            <a:ext cx="249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cRIO</a:t>
            </a:r>
            <a:r>
              <a:rPr lang="en-US" altLang="ko-KR" dirty="0"/>
              <a:t> </a:t>
            </a:r>
            <a:r>
              <a:rPr lang="ko-KR" altLang="en-US" dirty="0" err="1"/>
              <a:t>섀시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ko-KR" altLang="en-US" dirty="0"/>
              <a:t>컨트롤러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F9002C-7FD8-4CB2-B800-EF388EDA471B}"/>
              </a:ext>
            </a:extLst>
          </p:cNvPr>
          <p:cNvSpPr txBox="1"/>
          <p:nvPr/>
        </p:nvSpPr>
        <p:spPr>
          <a:xfrm>
            <a:off x="5679667" y="2381885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</a:t>
            </a:r>
            <a:r>
              <a:rPr lang="ko-KR" altLang="en-US" dirty="0"/>
              <a:t>시리즈</a:t>
            </a:r>
            <a:r>
              <a:rPr lang="en-US" altLang="ko-KR" dirty="0"/>
              <a:t> </a:t>
            </a:r>
            <a:r>
              <a:rPr lang="ko-KR" altLang="en-US" dirty="0"/>
              <a:t>모듈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727DF5-5C81-4065-9D51-498BBE434185}"/>
              </a:ext>
            </a:extLst>
          </p:cNvPr>
          <p:cNvSpPr txBox="1"/>
          <p:nvPr/>
        </p:nvSpPr>
        <p:spPr>
          <a:xfrm>
            <a:off x="10091073" y="238188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소프트웨어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9FAC9C-0CF4-4215-BD79-2C9FA623C2E0}"/>
              </a:ext>
            </a:extLst>
          </p:cNvPr>
          <p:cNvSpPr txBox="1"/>
          <p:nvPr/>
        </p:nvSpPr>
        <p:spPr>
          <a:xfrm>
            <a:off x="8371098" y="1853340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데이터 전송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8B28DEC-D7D6-459A-93B1-F389E67945F7}"/>
              </a:ext>
            </a:extLst>
          </p:cNvPr>
          <p:cNvSpPr/>
          <p:nvPr/>
        </p:nvSpPr>
        <p:spPr>
          <a:xfrm>
            <a:off x="699907" y="201025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solidFill>
                  <a:srgbClr val="333333"/>
                </a:solidFill>
                <a:latin typeface="Roboto Condensed"/>
              </a:rPr>
              <a:t>cRIO</a:t>
            </a:r>
            <a:r>
              <a:rPr lang="en-US" altLang="ko-KR" b="1" dirty="0">
                <a:solidFill>
                  <a:srgbClr val="333333"/>
                </a:solidFill>
                <a:latin typeface="Roboto Condensed"/>
              </a:rPr>
              <a:t> </a:t>
            </a:r>
            <a:r>
              <a:rPr lang="ko-KR" altLang="en-US" b="1" dirty="0">
                <a:solidFill>
                  <a:srgbClr val="333333"/>
                </a:solidFill>
                <a:latin typeface="Roboto Condensed"/>
              </a:rPr>
              <a:t>구성요소</a:t>
            </a:r>
            <a:endParaRPr lang="ko-KR" altLang="en-US" dirty="0"/>
          </a:p>
        </p:txBody>
      </p:sp>
      <p:pic>
        <p:nvPicPr>
          <p:cNvPr id="19" name="Picture 2" descr="http://www.ni.com/cms/images/devzone/tut/tntmaejk2746763294435294302.png">
            <a:extLst>
              <a:ext uri="{FF2B5EF4-FFF2-40B4-BE49-F238E27FC236}">
                <a16:creationId xmlns:a16="http://schemas.microsoft.com/office/drawing/2014/main" id="{4485DAF0-F27A-4025-BE98-985126FBD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576" y="2962829"/>
            <a:ext cx="3550710" cy="30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A84F571-D513-4563-BFDD-79039094FAD8}"/>
              </a:ext>
            </a:extLst>
          </p:cNvPr>
          <p:cNvSpPr/>
          <p:nvPr/>
        </p:nvSpPr>
        <p:spPr>
          <a:xfrm>
            <a:off x="642121" y="5963429"/>
            <a:ext cx="660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333333"/>
                </a:solidFill>
                <a:latin typeface="Arial" panose="020B0604020202020204" pitchFamily="34" charset="0"/>
              </a:rPr>
              <a:t>8</a:t>
            </a:r>
            <a:r>
              <a:rPr lang="ko-KR" altLang="en-US" sz="1000" dirty="0">
                <a:solidFill>
                  <a:srgbClr val="333333"/>
                </a:solidFill>
                <a:latin typeface="Arial" panose="020B0604020202020204" pitchFamily="34" charset="0"/>
              </a:rPr>
              <a:t>채널 </a:t>
            </a:r>
            <a:r>
              <a:rPr lang="en-US" altLang="ko-KR" sz="1000" dirty="0">
                <a:solidFill>
                  <a:srgbClr val="333333"/>
                </a:solidFill>
                <a:latin typeface="Arial" panose="020B0604020202020204" pitchFamily="34" charset="0"/>
              </a:rPr>
              <a:t>3</a:t>
            </a:r>
            <a:r>
              <a:rPr lang="ko-KR" altLang="en-US" sz="1000" dirty="0">
                <a:solidFill>
                  <a:srgbClr val="333333"/>
                </a:solidFill>
                <a:latin typeface="Arial" panose="020B0604020202020204" pitchFamily="34" charset="0"/>
              </a:rPr>
              <a:t>차 </a:t>
            </a:r>
            <a:r>
              <a:rPr lang="ko-KR" altLang="en-US" sz="1000" dirty="0" err="1">
                <a:solidFill>
                  <a:srgbClr val="333333"/>
                </a:solidFill>
                <a:latin typeface="Arial" panose="020B0604020202020204" pitchFamily="34" charset="0"/>
              </a:rPr>
              <a:t>스플라인</a:t>
            </a:r>
            <a:r>
              <a:rPr lang="ko-KR" altLang="en-US" sz="1000" dirty="0">
                <a:solidFill>
                  <a:srgbClr val="333333"/>
                </a:solidFill>
                <a:latin typeface="Arial" panose="020B0604020202020204" pitchFamily="34" charset="0"/>
              </a:rPr>
              <a:t> 궤적 생성 알고리즘을 사용한 </a:t>
            </a:r>
            <a:r>
              <a:rPr lang="en-US" altLang="ko-KR" sz="1000" dirty="0">
                <a:solidFill>
                  <a:srgbClr val="333333"/>
                </a:solidFill>
                <a:latin typeface="Arial" panose="020B0604020202020204" pitchFamily="34" charset="0"/>
              </a:rPr>
              <a:t>[</a:t>
            </a:r>
            <a:r>
              <a:rPr lang="en-US" altLang="ko-KR" sz="1000" dirty="0" err="1">
                <a:solidFill>
                  <a:srgbClr val="333333"/>
                </a:solidFill>
                <a:latin typeface="Arial" panose="020B0604020202020204" pitchFamily="34" charset="0"/>
              </a:rPr>
              <a:t>CompactRIO</a:t>
            </a:r>
            <a:r>
              <a:rPr lang="ko-KR" altLang="en-US" sz="1000" dirty="0">
                <a:solidFill>
                  <a:srgbClr val="333333"/>
                </a:solidFill>
                <a:latin typeface="Arial" panose="020B0604020202020204" pitchFamily="34" charset="0"/>
              </a:rPr>
              <a:t>에서 </a:t>
            </a:r>
            <a:r>
              <a:rPr lang="en-US" altLang="ko-KR" sz="1000" dirty="0">
                <a:solidFill>
                  <a:srgbClr val="333333"/>
                </a:solidFill>
                <a:latin typeface="Arial" panose="020B0604020202020204" pitchFamily="34" charset="0"/>
              </a:rPr>
              <a:t>LabVIEW FPGA </a:t>
            </a:r>
            <a:r>
              <a:rPr lang="ko-KR" altLang="en-US" sz="1000" dirty="0">
                <a:solidFill>
                  <a:srgbClr val="333333"/>
                </a:solidFill>
                <a:latin typeface="Arial" panose="020B0604020202020204" pitchFamily="34" charset="0"/>
              </a:rPr>
              <a:t>컨트롤</a:t>
            </a:r>
            <a:r>
              <a:rPr lang="en-US" altLang="ko-KR" sz="1000" dirty="0">
                <a:solidFill>
                  <a:srgbClr val="333333"/>
                </a:solidFill>
                <a:latin typeface="Arial" panose="020B0604020202020204" pitchFamily="34" charset="0"/>
              </a:rPr>
              <a:t>] </a:t>
            </a:r>
            <a:r>
              <a:rPr lang="ko-KR" altLang="en-US" sz="1000" dirty="0">
                <a:solidFill>
                  <a:srgbClr val="333333"/>
                </a:solidFill>
                <a:latin typeface="Arial" panose="020B0604020202020204" pitchFamily="34" charset="0"/>
              </a:rPr>
              <a:t>샘플 프로젝트</a:t>
            </a:r>
            <a:endParaRPr lang="ko-KR" altLang="en-US" sz="10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8FE45EB-42BA-41C3-B39F-DE610818CBAB}"/>
              </a:ext>
            </a:extLst>
          </p:cNvPr>
          <p:cNvSpPr/>
          <p:nvPr/>
        </p:nvSpPr>
        <p:spPr>
          <a:xfrm>
            <a:off x="12016729" y="1611519"/>
            <a:ext cx="29464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추가영상</a:t>
            </a:r>
            <a:r>
              <a:rPr lang="en-US" altLang="ko-KR" dirty="0"/>
              <a:t>-&gt; implementing counters in </a:t>
            </a:r>
            <a:r>
              <a:rPr lang="en-US" altLang="ko-KR" dirty="0" err="1"/>
              <a:t>labview</a:t>
            </a:r>
            <a:r>
              <a:rPr lang="en-US" altLang="ko-KR" dirty="0"/>
              <a:t> FPGA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https://youtu.be/_4BTo8uF92Y?list=PLWosJ8K2k0MKiHfUTXO89ieanjRmnTmLL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80DDFA8-5E67-4930-972F-23FE7B6600F7}"/>
              </a:ext>
            </a:extLst>
          </p:cNvPr>
          <p:cNvSpPr/>
          <p:nvPr/>
        </p:nvSpPr>
        <p:spPr>
          <a:xfrm>
            <a:off x="12079146" y="1200628"/>
            <a:ext cx="294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추가할까 말까</a:t>
            </a:r>
            <a:endParaRPr lang="en-US" altLang="ko-KR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AAC31C-A328-4379-9AA4-F3DC668E8D87}"/>
              </a:ext>
            </a:extLst>
          </p:cNvPr>
          <p:cNvSpPr/>
          <p:nvPr/>
        </p:nvSpPr>
        <p:spPr>
          <a:xfrm>
            <a:off x="7169482" y="3271078"/>
            <a:ext cx="3784067" cy="2232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r>
              <a:rPr lang="ko-KR" altLang="en-US" dirty="0"/>
              <a:t>http://www.ni.com/webcast/app/play_doc/p/id/1116/lang/ko/width/800/height/640/autostart/y/popup/y</a:t>
            </a:r>
          </a:p>
        </p:txBody>
      </p:sp>
    </p:spTree>
    <p:extLst>
      <p:ext uri="{BB962C8B-B14F-4D97-AF65-F5344CB8AC3E}">
        <p14:creationId xmlns:p14="http://schemas.microsoft.com/office/powerpoint/2010/main" val="951369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591461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C0CC59E-104A-4589-A0F5-0218AF80D7C0}"/>
              </a:ext>
            </a:extLst>
          </p:cNvPr>
          <p:cNvSpPr/>
          <p:nvPr/>
        </p:nvSpPr>
        <p:spPr>
          <a:xfrm>
            <a:off x="13891306" y="60950"/>
            <a:ext cx="1041114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• Modular, high-performance embedded controllers for industrial deployment </a:t>
            </a:r>
          </a:p>
          <a:p>
            <a:r>
              <a:rPr lang="en-US" altLang="ko-KR" dirty="0"/>
              <a:t>• NI Linux Real-Time OS for reliability, security, and determinism </a:t>
            </a:r>
          </a:p>
          <a:p>
            <a:r>
              <a:rPr lang="en-US" altLang="ko-KR" dirty="0"/>
              <a:t>• Industrial-grade processing component options from ARM, Intel, and Xilinx </a:t>
            </a:r>
          </a:p>
          <a:p>
            <a:r>
              <a:rPr lang="en-US" altLang="ko-KR" dirty="0"/>
              <a:t>• Time Sensitive Networking (TSN) enabled Ethernet ports </a:t>
            </a:r>
          </a:p>
          <a:p>
            <a:r>
              <a:rPr lang="en-US" altLang="ko-KR" dirty="0"/>
              <a:t>• Up to -40 °C to 70 °C temperature range, up to 50 g shock and 5 g vibration </a:t>
            </a:r>
          </a:p>
          <a:p>
            <a:r>
              <a:rPr lang="en-US" altLang="ko-KR" dirty="0"/>
              <a:t>• 200+ I/O modules to support a variety of sensors and signal types </a:t>
            </a:r>
          </a:p>
          <a:p>
            <a:r>
              <a:rPr lang="en-US" altLang="ko-KR" dirty="0"/>
              <a:t>• LabVIEW graphical development platform eliminates the need for hardware description language (HDL) expertise to use reconfigurable FPGA hardware</a:t>
            </a:r>
          </a:p>
          <a:p>
            <a:endParaRPr lang="en-US" altLang="ko-KR" dirty="0"/>
          </a:p>
          <a:p>
            <a:r>
              <a:rPr lang="en-US" altLang="ko-KR" dirty="0"/>
              <a:t>DAQmx </a:t>
            </a:r>
            <a:r>
              <a:rPr lang="ko-KR" altLang="en-US" dirty="0"/>
              <a:t>지원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B6990E1-3FE2-479B-AA3A-C1DC0DD05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516" y="2012000"/>
            <a:ext cx="4885135" cy="29426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93683B-A77D-4A3D-A9CF-B446F6BDA359}"/>
              </a:ext>
            </a:extLst>
          </p:cNvPr>
          <p:cNvSpPr txBox="1"/>
          <p:nvPr/>
        </p:nvSpPr>
        <p:spPr>
          <a:xfrm>
            <a:off x="5732917" y="-503771"/>
            <a:ext cx="5984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산업 현장에 사용되는 모듈형 고성능 임베디드 컨트롤러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6F0F0A3-DCFD-4591-B02E-421882B7A7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5556" y="1268401"/>
            <a:ext cx="5929508" cy="8925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en-US" dirty="0"/>
              <a:t>모듈형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산업 현장에 사용되는 고성능 임베디드 컨트롤러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-40 °C to 70 °C</a:t>
            </a:r>
            <a:r>
              <a:rPr lang="ko-KR" altLang="en-US" sz="1000" dirty="0"/>
              <a:t>의 온도범위</a:t>
            </a:r>
            <a:r>
              <a:rPr lang="en-US" altLang="ko-KR" sz="1000" dirty="0"/>
              <a:t>, </a:t>
            </a:r>
            <a:r>
              <a:rPr lang="ko-KR" altLang="en-US" sz="1000" dirty="0"/>
              <a:t>최대</a:t>
            </a:r>
            <a:r>
              <a:rPr lang="en-US" altLang="ko-KR" sz="1000" dirty="0"/>
              <a:t> 50 g </a:t>
            </a:r>
            <a:r>
              <a:rPr lang="ko-KR" altLang="en-US" sz="1000" dirty="0"/>
              <a:t>충격 및</a:t>
            </a:r>
            <a:r>
              <a:rPr lang="en-US" altLang="ko-KR" sz="1000" dirty="0"/>
              <a:t> 5 g </a:t>
            </a:r>
            <a:r>
              <a:rPr lang="ko-KR" altLang="en-US" sz="1000" dirty="0"/>
              <a:t>진동에서도 동작 가능한 임베디드 컨트롤러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독립형 시스템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다양한 센서와 신호 타입을 지원하는 </a:t>
            </a:r>
            <a:r>
              <a:rPr lang="en-US" altLang="ko-KR" sz="1000" dirty="0"/>
              <a:t>200</a:t>
            </a:r>
            <a:r>
              <a:rPr lang="ko-KR" altLang="en-US" sz="1000" dirty="0"/>
              <a:t>개 이상의 </a:t>
            </a:r>
            <a:r>
              <a:rPr lang="en-US" altLang="ko-KR" sz="1000" dirty="0"/>
              <a:t>I/O </a:t>
            </a:r>
            <a:r>
              <a:rPr lang="ko-KR" altLang="en-US" sz="1000" dirty="0"/>
              <a:t>모듈</a:t>
            </a:r>
            <a:endParaRPr lang="en-US" altLang="ko-KR" sz="1000" dirty="0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DC308B2F-222F-402F-86DB-33BECE794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1277" y="2140929"/>
            <a:ext cx="5749301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en-US" altLang="ko-KR" dirty="0"/>
              <a:t>NI Linux Real-Time OS 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신뢰성 </a:t>
            </a:r>
            <a:r>
              <a:rPr lang="en-US" altLang="ko-KR" sz="1000" dirty="0"/>
              <a:t>( Reliability ) – </a:t>
            </a:r>
            <a:r>
              <a:rPr lang="ko-KR" altLang="en-US" sz="1000" dirty="0"/>
              <a:t>정밀한 시간 결정성으로 예측이 가능합니다</a:t>
            </a:r>
            <a:r>
              <a:rPr lang="en-US" altLang="ko-KR" sz="1000" dirty="0"/>
              <a:t>.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안정성 </a:t>
            </a:r>
            <a:r>
              <a:rPr lang="en-US" altLang="ko-KR" sz="1000" dirty="0"/>
              <a:t>( Security ) – </a:t>
            </a:r>
            <a:r>
              <a:rPr lang="ko-KR" altLang="en-US" sz="1000" dirty="0"/>
              <a:t>시스템을 장시간 안정적으로 구동 가능합니다</a:t>
            </a:r>
            <a:r>
              <a:rPr lang="en-US" altLang="ko-KR" sz="1000" dirty="0"/>
              <a:t>.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결정성 </a:t>
            </a:r>
            <a:r>
              <a:rPr lang="en-US" altLang="ko-KR" sz="1000" dirty="0"/>
              <a:t>( Determinism ) – </a:t>
            </a:r>
            <a:r>
              <a:rPr lang="ko-KR" altLang="en-US" sz="1000" dirty="0"/>
              <a:t>주어진 시간 안에 시스템이 정밀한 타이밍 동작을 수행합니다</a:t>
            </a:r>
            <a:r>
              <a:rPr lang="en-US" altLang="ko-KR" sz="1000" dirty="0"/>
              <a:t>.</a:t>
            </a: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525C8FA0-A600-4CF5-89F1-8D7FECD67E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5556" y="3998142"/>
            <a:ext cx="4037293" cy="12926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en-US" dirty="0"/>
              <a:t>컨트롤러 옵션</a:t>
            </a:r>
            <a:endParaRPr lang="en-US" altLang="ko-KR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프로세서 코어 </a:t>
            </a:r>
            <a:r>
              <a:rPr lang="en-US" altLang="ko-KR" sz="1000" dirty="0"/>
              <a:t>(</a:t>
            </a:r>
            <a:r>
              <a:rPr lang="ko-KR" altLang="en-US" sz="1000" dirty="0"/>
              <a:t> </a:t>
            </a:r>
            <a:r>
              <a:rPr lang="en-US" altLang="ko-KR" sz="1000" dirty="0"/>
              <a:t>ARM, Intel, Xilinx )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HDD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RAM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Slot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Time Sensitive Networking (TSN) enabled Ethernet ports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endParaRPr lang="en-US" altLang="ko-KR" sz="1000" dirty="0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C7A4C966-81C8-4BBF-85F3-4CCAF5AC5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1277" y="3013257"/>
            <a:ext cx="5518468" cy="9848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ko-KR" altLang="en-US" dirty="0"/>
              <a:t>재구성 가능한 </a:t>
            </a:r>
            <a:r>
              <a:rPr lang="en-US" altLang="ko-KR" dirty="0"/>
              <a:t>I/O ( FPGA ) 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LabVIEW</a:t>
            </a:r>
            <a:r>
              <a:rPr lang="ko-KR" altLang="en-US" sz="1000" dirty="0"/>
              <a:t>를 이용하여 </a:t>
            </a:r>
            <a:r>
              <a:rPr lang="en-US" altLang="ko-KR" sz="1000" dirty="0"/>
              <a:t>HDL ( Hardware Description  Language ) </a:t>
            </a:r>
            <a:r>
              <a:rPr lang="ko-KR" altLang="en-US" sz="1000" dirty="0"/>
              <a:t>개발을 손쉽게 정의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최고 </a:t>
            </a:r>
            <a:r>
              <a:rPr lang="en-US" altLang="ko-KR" sz="1000" dirty="0"/>
              <a:t>300 MHz </a:t>
            </a:r>
            <a:r>
              <a:rPr lang="ko-KR" altLang="en-US" sz="1000" dirty="0"/>
              <a:t>루프 속도로 컨트롤 알고리즘 실행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병렬 작업을 동시에 </a:t>
            </a:r>
            <a:r>
              <a:rPr lang="ko-KR" altLang="en-US" sz="1000" dirty="0" err="1"/>
              <a:t>결정성있게</a:t>
            </a:r>
            <a:r>
              <a:rPr lang="ko-KR" altLang="en-US" sz="1000" dirty="0"/>
              <a:t> 실행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endParaRPr lang="en-US" altLang="ko-KR" sz="1000" dirty="0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1FC9B053-AEF8-467E-B085-53A0226D2D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5556" y="5209812"/>
            <a:ext cx="4628801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en-US" dirty="0"/>
              <a:t>개발 어플리케이션의 지원</a:t>
            </a:r>
            <a:endParaRPr lang="en-US" altLang="ko-KR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그래픽 기반의 프로그램 언어인 </a:t>
            </a:r>
            <a:r>
              <a:rPr lang="en-US" altLang="ko-KR" sz="1000" dirty="0"/>
              <a:t>LabVIEW </a:t>
            </a:r>
            <a:r>
              <a:rPr lang="ko-KR" altLang="en-US" sz="1000" dirty="0"/>
              <a:t>로 산업별 로직 구성 가능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DAQmx</a:t>
            </a:r>
            <a:r>
              <a:rPr lang="ko-KR" altLang="en-US" sz="1000" dirty="0"/>
              <a:t>지원 </a:t>
            </a:r>
            <a:r>
              <a:rPr lang="en-US" altLang="ko-KR" sz="1000" dirty="0"/>
              <a:t>( </a:t>
            </a:r>
            <a:r>
              <a:rPr lang="ko-KR" altLang="en-US" sz="1000" dirty="0"/>
              <a:t>일부 컨트롤러에 한정 </a:t>
            </a:r>
            <a:r>
              <a:rPr lang="en-US" altLang="ko-KR" sz="1000" dirty="0"/>
              <a:t>)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하드웨어 드라이버 및 </a:t>
            </a:r>
            <a:r>
              <a:rPr lang="en-US" altLang="ko-KR" sz="1000" dirty="0"/>
              <a:t>LabVIEW API </a:t>
            </a:r>
            <a:r>
              <a:rPr lang="ko-KR" altLang="en-US" sz="1000" dirty="0"/>
              <a:t>지원</a:t>
            </a:r>
            <a:endParaRPr lang="en-US" altLang="ko-KR" sz="10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F7E965C-42BE-428E-886B-0D57F47E8A3A}"/>
              </a:ext>
            </a:extLst>
          </p:cNvPr>
          <p:cNvSpPr/>
          <p:nvPr/>
        </p:nvSpPr>
        <p:spPr>
          <a:xfrm>
            <a:off x="627659" y="5104468"/>
            <a:ext cx="456298" cy="45629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</a:rPr>
              <a:t>5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AD79FD4-D7EF-4341-B3B7-7358817C6ED0}"/>
              </a:ext>
            </a:extLst>
          </p:cNvPr>
          <p:cNvSpPr/>
          <p:nvPr/>
        </p:nvSpPr>
        <p:spPr>
          <a:xfrm>
            <a:off x="627659" y="3924891"/>
            <a:ext cx="456298" cy="45629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</a:rPr>
              <a:t>4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29B0D3D-1396-41DA-82F7-7F95AB9C16A9}"/>
              </a:ext>
            </a:extLst>
          </p:cNvPr>
          <p:cNvSpPr/>
          <p:nvPr/>
        </p:nvSpPr>
        <p:spPr>
          <a:xfrm>
            <a:off x="627659" y="2971926"/>
            <a:ext cx="456298" cy="45629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</a:rPr>
              <a:t>3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066CB89-7EE0-4F37-9F07-295187767867}"/>
              </a:ext>
            </a:extLst>
          </p:cNvPr>
          <p:cNvSpPr/>
          <p:nvPr/>
        </p:nvSpPr>
        <p:spPr>
          <a:xfrm>
            <a:off x="627659" y="2184350"/>
            <a:ext cx="456298" cy="45629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</a:rPr>
              <a:t>2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1508A92-20D4-4182-9AC3-D4B18D6C22E4}"/>
              </a:ext>
            </a:extLst>
          </p:cNvPr>
          <p:cNvSpPr/>
          <p:nvPr/>
        </p:nvSpPr>
        <p:spPr>
          <a:xfrm>
            <a:off x="627659" y="1207988"/>
            <a:ext cx="456298" cy="45629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</a:rPr>
              <a:t>1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9166716-2C1A-47A3-8C34-4BA8BFDEA742}"/>
              </a:ext>
            </a:extLst>
          </p:cNvPr>
          <p:cNvSpPr/>
          <p:nvPr/>
        </p:nvSpPr>
        <p:spPr>
          <a:xfrm>
            <a:off x="427367" y="823703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err="1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cRIO</a:t>
            </a:r>
            <a:r>
              <a:rPr lang="ko-KR" altLang="ko-KR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의 장점</a:t>
            </a:r>
          </a:p>
        </p:txBody>
      </p:sp>
    </p:spTree>
    <p:extLst>
      <p:ext uri="{BB962C8B-B14F-4D97-AF65-F5344CB8AC3E}">
        <p14:creationId xmlns:p14="http://schemas.microsoft.com/office/powerpoint/2010/main" val="1325590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591461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C0CC59E-104A-4589-A0F5-0218AF80D7C0}"/>
              </a:ext>
            </a:extLst>
          </p:cNvPr>
          <p:cNvSpPr/>
          <p:nvPr/>
        </p:nvSpPr>
        <p:spPr>
          <a:xfrm>
            <a:off x="13891306" y="60950"/>
            <a:ext cx="1041114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• Modular, high-performance embedded controllers for industrial deployment </a:t>
            </a:r>
          </a:p>
          <a:p>
            <a:r>
              <a:rPr lang="en-US" altLang="ko-KR" dirty="0"/>
              <a:t>• NI Linux Real-Time OS for reliability, security, and determinism </a:t>
            </a:r>
          </a:p>
          <a:p>
            <a:r>
              <a:rPr lang="en-US" altLang="ko-KR" dirty="0"/>
              <a:t>• Industrial-grade processing component options from ARM, Intel, and Xilinx </a:t>
            </a:r>
          </a:p>
          <a:p>
            <a:r>
              <a:rPr lang="en-US" altLang="ko-KR" dirty="0"/>
              <a:t>• Time Sensitive Networking (TSN) enabled Ethernet ports </a:t>
            </a:r>
          </a:p>
          <a:p>
            <a:r>
              <a:rPr lang="en-US" altLang="ko-KR" dirty="0"/>
              <a:t>• Up to -40 °C to 70 °C temperature range, up to 50 g shock and 5 g vibration </a:t>
            </a:r>
          </a:p>
          <a:p>
            <a:r>
              <a:rPr lang="en-US" altLang="ko-KR" dirty="0"/>
              <a:t>• 200+ I/O modules to support a variety of sensors and signal types </a:t>
            </a:r>
          </a:p>
          <a:p>
            <a:r>
              <a:rPr lang="en-US" altLang="ko-KR" dirty="0"/>
              <a:t>• LabVIEW graphical development platform eliminates the need for hardware description language (HDL) expertise to use reconfigurable FPGA hardware</a:t>
            </a:r>
          </a:p>
          <a:p>
            <a:endParaRPr lang="en-US" altLang="ko-KR" dirty="0"/>
          </a:p>
          <a:p>
            <a:r>
              <a:rPr lang="en-US" altLang="ko-KR" dirty="0"/>
              <a:t>DAQmx </a:t>
            </a:r>
            <a:r>
              <a:rPr lang="ko-KR" altLang="en-US" dirty="0"/>
              <a:t>지원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93683B-A77D-4A3D-A9CF-B446F6BDA359}"/>
              </a:ext>
            </a:extLst>
          </p:cNvPr>
          <p:cNvSpPr txBox="1"/>
          <p:nvPr/>
        </p:nvSpPr>
        <p:spPr>
          <a:xfrm>
            <a:off x="5732917" y="-503771"/>
            <a:ext cx="5984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산업 현장에 사용되는 모듈형 고성능 임베디드 컨트롤러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8F6C6D-692E-412E-836D-3E38F3A0AF61}"/>
              </a:ext>
            </a:extLst>
          </p:cNvPr>
          <p:cNvSpPr/>
          <p:nvPr/>
        </p:nvSpPr>
        <p:spPr>
          <a:xfrm>
            <a:off x="1256144" y="907626"/>
            <a:ext cx="70842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u="sng" dirty="0">
                <a:highlight>
                  <a:srgbClr val="FFFF00"/>
                </a:highlight>
              </a:rPr>
              <a:t>CRIO </a:t>
            </a:r>
            <a:r>
              <a:rPr lang="ko-KR" altLang="en-US" u="sng" dirty="0">
                <a:highlight>
                  <a:srgbClr val="FFFF00"/>
                </a:highlight>
              </a:rPr>
              <a:t>플랫폼</a:t>
            </a:r>
            <a:r>
              <a:rPr lang="en-US" altLang="ko-KR" u="sng" dirty="0">
                <a:highlight>
                  <a:srgbClr val="FFFF00"/>
                </a:highlight>
              </a:rPr>
              <a:t>(</a:t>
            </a:r>
            <a:r>
              <a:rPr lang="ko-KR" altLang="en-US" u="sng" dirty="0" err="1">
                <a:highlight>
                  <a:srgbClr val="FFFF00"/>
                </a:highlight>
              </a:rPr>
              <a:t>섀시</a:t>
            </a:r>
            <a:r>
              <a:rPr lang="en-US" altLang="ko-KR" u="sng" dirty="0">
                <a:highlight>
                  <a:srgbClr val="FFFF00"/>
                </a:highlight>
              </a:rPr>
              <a:t>) </a:t>
            </a:r>
          </a:p>
          <a:p>
            <a:r>
              <a:rPr lang="en-US" altLang="ko-KR" dirty="0">
                <a:highlight>
                  <a:srgbClr val="FFFF00"/>
                </a:highlight>
              </a:rPr>
              <a:t>    (Table </a:t>
            </a:r>
            <a:r>
              <a:rPr lang="ko-KR" altLang="en-US" dirty="0">
                <a:highlight>
                  <a:srgbClr val="FFFF00"/>
                </a:highlight>
              </a:rPr>
              <a:t>폴더 </a:t>
            </a:r>
            <a:r>
              <a:rPr lang="en-US" altLang="ko-KR" dirty="0">
                <a:highlight>
                  <a:srgbClr val="FFFF00"/>
                </a:highlight>
              </a:rPr>
              <a:t>-&gt; DAQ Spec table -&gt; </a:t>
            </a:r>
            <a:r>
              <a:rPr lang="en-US" altLang="ko-KR" dirty="0" err="1">
                <a:highlight>
                  <a:srgbClr val="FFFF00"/>
                </a:highlight>
              </a:rPr>
              <a:t>Crio</a:t>
            </a:r>
            <a:r>
              <a:rPr lang="en-US" altLang="ko-KR" dirty="0">
                <a:highlight>
                  <a:srgbClr val="FFFF00"/>
                </a:highlight>
              </a:rPr>
              <a:t> Controller</a:t>
            </a:r>
            <a:r>
              <a:rPr lang="ko-KR" altLang="en-US" dirty="0">
                <a:highlight>
                  <a:srgbClr val="FFFF00"/>
                </a:highlight>
              </a:rPr>
              <a:t>탭 삽입</a:t>
            </a:r>
            <a:r>
              <a:rPr lang="en-US" altLang="ko-KR" dirty="0">
                <a:highlight>
                  <a:srgbClr val="FFFF00"/>
                </a:highlight>
              </a:rPr>
              <a:t>)</a:t>
            </a:r>
            <a:endParaRPr lang="ko-KR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07631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0296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PXI</a:t>
            </a:r>
            <a:endParaRPr lang="ko-KR" altLang="en-US" sz="3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48A66A4-4A3B-4987-A0E2-B9A994E823BA}"/>
              </a:ext>
            </a:extLst>
          </p:cNvPr>
          <p:cNvSpPr/>
          <p:nvPr/>
        </p:nvSpPr>
        <p:spPr>
          <a:xfrm>
            <a:off x="5849420" y="123741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/>
            <a:r>
              <a:rPr lang="en-US" altLang="ko-KR" dirty="0">
                <a:solidFill>
                  <a:srgbClr val="333333"/>
                </a:solidFill>
                <a:latin typeface="Roboto Condensed"/>
              </a:rPr>
              <a:t>PXI</a:t>
            </a:r>
            <a:r>
              <a:rPr lang="ko-KR" altLang="en-US" dirty="0">
                <a:solidFill>
                  <a:srgbClr val="333333"/>
                </a:solidFill>
                <a:latin typeface="Roboto Condensed"/>
              </a:rPr>
              <a:t>란</a:t>
            </a:r>
            <a:r>
              <a:rPr lang="en-US" altLang="ko-KR" dirty="0">
                <a:solidFill>
                  <a:srgbClr val="333333"/>
                </a:solidFill>
                <a:latin typeface="Roboto Condensed"/>
              </a:rPr>
              <a:t>?</a:t>
            </a:r>
          </a:p>
          <a:p>
            <a:pPr latinLnBrk="0"/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PXI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시스템에서 </a:t>
            </a:r>
            <a:r>
              <a:rPr lang="ko-KR" altLang="en-US" dirty="0" err="1">
                <a:solidFill>
                  <a:srgbClr val="333333"/>
                </a:solidFill>
                <a:latin typeface="Helvetica Neue"/>
              </a:rPr>
              <a:t>섀시는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 모듈형 계측기 또는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I/O </a:t>
            </a:r>
            <a:r>
              <a:rPr lang="ko-KR" altLang="en-US" dirty="0" err="1">
                <a:solidFill>
                  <a:srgbClr val="333333"/>
                </a:solidFill>
                <a:latin typeface="Helvetica Neue"/>
              </a:rPr>
              <a:t>모듈용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 전원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냉각 및 통신 버스를 제공합니다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이러한 모듈을 하나 이상의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NI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의 전문 엔지니어링 소프트웨어 툴을 사용하여 임베디드 컨트롤러 또는 외부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PC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에서 제어할 수 있으며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이를 통해 시스템을 </a:t>
            </a:r>
            <a:r>
              <a:rPr lang="ko-KR" altLang="en-US" dirty="0" err="1">
                <a:solidFill>
                  <a:srgbClr val="333333"/>
                </a:solidFill>
                <a:latin typeface="Helvetica Neue"/>
              </a:rPr>
              <a:t>맞춤화할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 수 있습니다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.</a:t>
            </a:r>
            <a:endParaRPr lang="en-US" altLang="ko-KR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pic>
        <p:nvPicPr>
          <p:cNvPr id="1026" name="Picture 2" descr="http://s7d5.scene7.com/is/image/ni/01251805_PXI_16x9?&amp;$ni-card-lg$">
            <a:extLst>
              <a:ext uri="{FF2B5EF4-FFF2-40B4-BE49-F238E27FC236}">
                <a16:creationId xmlns:a16="http://schemas.microsoft.com/office/drawing/2014/main" id="{4E97FC8F-CEB8-4AEB-9CB4-256134E10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32" y="1237419"/>
            <a:ext cx="3013752" cy="169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s7d5.scene7.com/is/image/ni/09221602_16x9?&amp;$ni-card-lg$">
            <a:extLst>
              <a:ext uri="{FF2B5EF4-FFF2-40B4-BE49-F238E27FC236}">
                <a16:creationId xmlns:a16="http://schemas.microsoft.com/office/drawing/2014/main" id="{401FB9AE-D5A8-48B6-883F-CB517D39A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5" y="3958761"/>
            <a:ext cx="2018493" cy="113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s7d5.scene7.com/is/image/ni/09161609_16x9?&amp;$ni-card-lg$">
            <a:extLst>
              <a:ext uri="{FF2B5EF4-FFF2-40B4-BE49-F238E27FC236}">
                <a16:creationId xmlns:a16="http://schemas.microsoft.com/office/drawing/2014/main" id="{0952FD28-3BEF-4C1E-859F-F8C0B9991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489" y="3948407"/>
            <a:ext cx="2018492" cy="113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s7d5.scene7.com/is/image/ni/08261607_16x9?&amp;$ni-card-lg$">
            <a:extLst>
              <a:ext uri="{FF2B5EF4-FFF2-40B4-BE49-F238E27FC236}">
                <a16:creationId xmlns:a16="http://schemas.microsoft.com/office/drawing/2014/main" id="{CE375958-8140-4FF1-B71E-9C17BACEE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796" y="3840520"/>
            <a:ext cx="2395211" cy="134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s7d5.scene7.com/is/image/ni/07021301_LabVIEW_TestStand_16x9?&amp;$ni-card-lg$">
            <a:extLst>
              <a:ext uri="{FF2B5EF4-FFF2-40B4-BE49-F238E27FC236}">
                <a16:creationId xmlns:a16="http://schemas.microsoft.com/office/drawing/2014/main" id="{29A06588-492E-4DA5-88A1-BF70FB1C2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728" y="3948407"/>
            <a:ext cx="1924692" cy="108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더하기 기호 2">
            <a:extLst>
              <a:ext uri="{FF2B5EF4-FFF2-40B4-BE49-F238E27FC236}">
                <a16:creationId xmlns:a16="http://schemas.microsoft.com/office/drawing/2014/main" id="{8286572D-9E16-462E-B322-ED0898C905BF}"/>
              </a:ext>
            </a:extLst>
          </p:cNvPr>
          <p:cNvSpPr/>
          <p:nvPr/>
        </p:nvSpPr>
        <p:spPr>
          <a:xfrm>
            <a:off x="3139108" y="4225676"/>
            <a:ext cx="528101" cy="52810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더하기 기호 10">
            <a:extLst>
              <a:ext uri="{FF2B5EF4-FFF2-40B4-BE49-F238E27FC236}">
                <a16:creationId xmlns:a16="http://schemas.microsoft.com/office/drawing/2014/main" id="{BB1B7AA2-E773-4A67-9F8D-CAE476EFA028}"/>
              </a:ext>
            </a:extLst>
          </p:cNvPr>
          <p:cNvSpPr/>
          <p:nvPr/>
        </p:nvSpPr>
        <p:spPr>
          <a:xfrm>
            <a:off x="5582292" y="4225676"/>
            <a:ext cx="528101" cy="52810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BF4C882E-049D-4AD0-8D16-457C04BB89E8}"/>
              </a:ext>
            </a:extLst>
          </p:cNvPr>
          <p:cNvSpPr/>
          <p:nvPr/>
        </p:nvSpPr>
        <p:spPr>
          <a:xfrm>
            <a:off x="8667822" y="4225676"/>
            <a:ext cx="996593" cy="2487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왼쪽 5">
            <a:extLst>
              <a:ext uri="{FF2B5EF4-FFF2-40B4-BE49-F238E27FC236}">
                <a16:creationId xmlns:a16="http://schemas.microsoft.com/office/drawing/2014/main" id="{906020AC-1494-4A3A-BCB7-FB175AEC9604}"/>
              </a:ext>
            </a:extLst>
          </p:cNvPr>
          <p:cNvSpPr/>
          <p:nvPr/>
        </p:nvSpPr>
        <p:spPr>
          <a:xfrm>
            <a:off x="8667822" y="4474450"/>
            <a:ext cx="996593" cy="2487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017912-49A5-4B16-8E2E-36871A583E03}"/>
              </a:ext>
            </a:extLst>
          </p:cNvPr>
          <p:cNvSpPr/>
          <p:nvPr/>
        </p:nvSpPr>
        <p:spPr>
          <a:xfrm>
            <a:off x="1363922" y="3429000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333333"/>
                </a:solidFill>
                <a:latin typeface="Roboto Condensed"/>
              </a:rPr>
              <a:t>PXI </a:t>
            </a:r>
            <a:r>
              <a:rPr lang="ko-KR" altLang="en-US" b="1" dirty="0">
                <a:solidFill>
                  <a:srgbClr val="333333"/>
                </a:solidFill>
                <a:latin typeface="Roboto Condensed"/>
              </a:rPr>
              <a:t>구성요소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91A20B-04B7-4603-8B84-DB0D466752B8}"/>
              </a:ext>
            </a:extLst>
          </p:cNvPr>
          <p:cNvSpPr txBox="1"/>
          <p:nvPr/>
        </p:nvSpPr>
        <p:spPr>
          <a:xfrm>
            <a:off x="1608892" y="5184882"/>
            <a:ext cx="1054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PXI </a:t>
            </a:r>
            <a:r>
              <a:rPr lang="ko-KR" altLang="en-US" dirty="0" err="1"/>
              <a:t>섀시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6F0B25-1D53-4972-BD2A-E0896270A56F}"/>
              </a:ext>
            </a:extLst>
          </p:cNvPr>
          <p:cNvSpPr txBox="1"/>
          <p:nvPr/>
        </p:nvSpPr>
        <p:spPr>
          <a:xfrm>
            <a:off x="3939867" y="5184882"/>
            <a:ext cx="1515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PXI </a:t>
            </a:r>
            <a:r>
              <a:rPr lang="ko-KR" altLang="en-US" dirty="0"/>
              <a:t>컨트롤러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6D6F9E-5842-42BC-B4A3-E76658223DCB}"/>
              </a:ext>
            </a:extLst>
          </p:cNvPr>
          <p:cNvSpPr txBox="1"/>
          <p:nvPr/>
        </p:nvSpPr>
        <p:spPr>
          <a:xfrm>
            <a:off x="6429533" y="5184882"/>
            <a:ext cx="1054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PXI </a:t>
            </a:r>
            <a:r>
              <a:rPr lang="ko-KR" altLang="en-US" dirty="0"/>
              <a:t>모듈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FCF2DF-D7EA-4D27-A041-98EE988DA139}"/>
              </a:ext>
            </a:extLst>
          </p:cNvPr>
          <p:cNvSpPr txBox="1"/>
          <p:nvPr/>
        </p:nvSpPr>
        <p:spPr>
          <a:xfrm>
            <a:off x="10313660" y="518488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소프트웨어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714BB2-FBCB-40ED-8D65-B95EF2BE2511}"/>
              </a:ext>
            </a:extLst>
          </p:cNvPr>
          <p:cNvSpPr txBox="1"/>
          <p:nvPr/>
        </p:nvSpPr>
        <p:spPr>
          <a:xfrm>
            <a:off x="8593685" y="4818109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데이터 전송</a:t>
            </a:r>
          </a:p>
        </p:txBody>
      </p:sp>
    </p:spTree>
    <p:extLst>
      <p:ext uri="{BB962C8B-B14F-4D97-AF65-F5344CB8AC3E}">
        <p14:creationId xmlns:p14="http://schemas.microsoft.com/office/powerpoint/2010/main" val="3320530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0296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PXI</a:t>
            </a:r>
            <a:endParaRPr lang="ko-KR" altLang="en-US" sz="3200" dirty="0"/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1C23C704-EF09-4D86-AD0F-FCD5C6C17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1084" y="1569138"/>
            <a:ext cx="8159285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en-US" dirty="0"/>
              <a:t>소프트웨어 중심의 유연성을 이용한 생산성 향상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끊임없이 진화하는 테스트 요구 사항을 해결하기 위해 소프트웨어 유연성을 바탕으로 시스템을 맞춤화하고 재구성</a:t>
            </a:r>
            <a:r>
              <a:rPr lang="en-US" altLang="ko-KR" sz="1000" dirty="0"/>
              <a:t>. 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어플리케이션 개발 환경 및 테스트 관리 소프트웨어로 테스트 개발을 간소화하고 장기 유지보수 수요를 줄여주는 통합 솔루션을 지원</a:t>
            </a:r>
            <a:r>
              <a:rPr lang="en-US" altLang="ko-KR" sz="1000" dirty="0"/>
              <a:t> </a:t>
            </a:r>
          </a:p>
        </p:txBody>
      </p:sp>
      <p:pic>
        <p:nvPicPr>
          <p:cNvPr id="21" name="Picture 7" descr="http://s7d5.scene7.com/is/image/ni/number_1?$ni-icon-lg$&amp;fit=crop">
            <a:extLst>
              <a:ext uri="{FF2B5EF4-FFF2-40B4-BE49-F238E27FC236}">
                <a16:creationId xmlns:a16="http://schemas.microsoft.com/office/drawing/2014/main" id="{571D6E12-7954-4B73-997A-863443B8F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45" y="1544638"/>
            <a:ext cx="656908" cy="65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E6D9266-E92D-468C-BBDE-7FCACFF9E90B}"/>
              </a:ext>
            </a:extLst>
          </p:cNvPr>
          <p:cNvSpPr/>
          <p:nvPr/>
        </p:nvSpPr>
        <p:spPr>
          <a:xfrm>
            <a:off x="838200" y="1084533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PXI</a:t>
            </a:r>
            <a:r>
              <a:rPr lang="ko-KR" altLang="ko-KR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의 장점</a:t>
            </a:r>
          </a:p>
        </p:txBody>
      </p:sp>
      <p:sp>
        <p:nvSpPr>
          <p:cNvPr id="23" name="Rectangle 8">
            <a:extLst>
              <a:ext uri="{FF2B5EF4-FFF2-40B4-BE49-F238E27FC236}">
                <a16:creationId xmlns:a16="http://schemas.microsoft.com/office/drawing/2014/main" id="{5C1408BF-2CF3-4BEF-8074-1D5DB3FFC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6052" y="2467978"/>
            <a:ext cx="6796061" cy="9848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/>
              <a:t>통합된 타이밍 및 동기화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PXI </a:t>
            </a:r>
            <a:r>
              <a:rPr lang="ko-KR" altLang="en-US" sz="1000" dirty="0" err="1"/>
              <a:t>섀시의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백플레인에있는</a:t>
            </a:r>
            <a:r>
              <a:rPr lang="ko-KR" altLang="en-US" sz="1000" dirty="0"/>
              <a:t> 공유 신호를 사용하여 모듈과 측정을 보다 쉽게 동기화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PXI </a:t>
            </a:r>
            <a:r>
              <a:rPr lang="ko-KR" altLang="en-US" sz="1000" dirty="0"/>
              <a:t>모듈이 외부 케이블 연결없이 트리거를 송수신하고 시스템 참조 클럭을 공유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통합된 타이밍 및 동기화를 통해 측정의 정확성이 크게 개선하고 고급 </a:t>
            </a:r>
            <a:r>
              <a:rPr lang="ko-KR" altLang="en-US" sz="1000" dirty="0" err="1"/>
              <a:t>트리거링</a:t>
            </a:r>
            <a:r>
              <a:rPr lang="ko-KR" altLang="en-US" sz="1000" dirty="0"/>
              <a:t> 기법 적용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여러 디바이스를 동기화하여 높은 채널 카운트의 어플리케이션을 위한 단일 디바이스로 작동하도록 구현</a:t>
            </a:r>
            <a:r>
              <a:rPr lang="en-US" altLang="ko-KR" sz="1000" dirty="0"/>
              <a:t>. </a:t>
            </a:r>
          </a:p>
        </p:txBody>
      </p:sp>
      <p:pic>
        <p:nvPicPr>
          <p:cNvPr id="24" name="Picture 9" descr="http://s7d5.scene7.com/is/image/ni/number_2?$ni-icon-lg$&amp;fit=crop">
            <a:extLst>
              <a:ext uri="{FF2B5EF4-FFF2-40B4-BE49-F238E27FC236}">
                <a16:creationId xmlns:a16="http://schemas.microsoft.com/office/drawing/2014/main" id="{630EBFB9-A264-490C-A46D-AA314C73A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16" y="2450261"/>
            <a:ext cx="855690" cy="85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10">
            <a:extLst>
              <a:ext uri="{FF2B5EF4-FFF2-40B4-BE49-F238E27FC236}">
                <a16:creationId xmlns:a16="http://schemas.microsoft.com/office/drawing/2014/main" id="{ABF2F768-22DF-4B69-945A-B587F3D22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5577" y="3629748"/>
            <a:ext cx="7724200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en-US" dirty="0"/>
              <a:t>고성능 처리 및 처리량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최신 </a:t>
            </a:r>
            <a:r>
              <a:rPr lang="en-US" altLang="ko-KR" sz="1000" dirty="0"/>
              <a:t>PCI Express </a:t>
            </a:r>
            <a:r>
              <a:rPr lang="ko-KR" altLang="en-US" sz="1000" dirty="0"/>
              <a:t>스위치 및 최신 </a:t>
            </a:r>
            <a:r>
              <a:rPr lang="en-US" altLang="ko-KR" sz="1000" dirty="0"/>
              <a:t>Intel </a:t>
            </a:r>
            <a:r>
              <a:rPr lang="ko-KR" altLang="en-US" sz="1000" dirty="0"/>
              <a:t>멀티코어 프로세서를 채택하여 고속의 데이터 처리 및 효율적인 병렬 테스트가 가능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Xilinx</a:t>
            </a:r>
            <a:r>
              <a:rPr lang="ko-KR" altLang="en-US" sz="1000" dirty="0"/>
              <a:t>의 최신 </a:t>
            </a:r>
            <a:r>
              <a:rPr lang="en-US" altLang="ko-KR" sz="1000" dirty="0"/>
              <a:t>FPGA </a:t>
            </a:r>
            <a:r>
              <a:rPr lang="ko-KR" altLang="en-US" sz="1000" dirty="0"/>
              <a:t>기술을 적용해 신호 처리 알고리즘 최적화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TI </a:t>
            </a:r>
            <a:r>
              <a:rPr lang="ko-KR" altLang="en-US" sz="1000" dirty="0"/>
              <a:t>및 </a:t>
            </a:r>
            <a:r>
              <a:rPr lang="en-US" altLang="ko-KR" sz="1000" dirty="0"/>
              <a:t>ADI</a:t>
            </a:r>
            <a:r>
              <a:rPr lang="ko-KR" altLang="en-US" sz="1000" dirty="0"/>
              <a:t>의 최신 데이터 컨버터를 사용하여 </a:t>
            </a:r>
            <a:r>
              <a:rPr lang="en-US" altLang="ko-KR" sz="1000" dirty="0"/>
              <a:t>PXI </a:t>
            </a:r>
            <a:r>
              <a:rPr lang="ko-KR" altLang="en-US" sz="1000" dirty="0"/>
              <a:t>계측의 측정 범위 및 성능을 지속적으로 개선</a:t>
            </a:r>
            <a:endParaRPr lang="en-US" altLang="ko-KR" sz="1000" dirty="0"/>
          </a:p>
        </p:txBody>
      </p:sp>
      <p:pic>
        <p:nvPicPr>
          <p:cNvPr id="26" name="Picture 11" descr="http://s7d5.scene7.com/is/image/ni/number_3?$ni-icon-lg$&amp;fit=crop">
            <a:extLst>
              <a:ext uri="{FF2B5EF4-FFF2-40B4-BE49-F238E27FC236}">
                <a16:creationId xmlns:a16="http://schemas.microsoft.com/office/drawing/2014/main" id="{C540D462-913C-4167-8B2F-20D209AD3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66" y="3575555"/>
            <a:ext cx="885190" cy="88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12">
            <a:extLst>
              <a:ext uri="{FF2B5EF4-FFF2-40B4-BE49-F238E27FC236}">
                <a16:creationId xmlns:a16="http://schemas.microsoft.com/office/drawing/2014/main" id="{2A10006E-DD32-423F-A777-B30A5FF10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9856" y="4528596"/>
            <a:ext cx="6956569" cy="6771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/>
              <a:t>광범위한 계측 및 </a:t>
            </a:r>
            <a:r>
              <a:rPr lang="en-US" altLang="ko-KR" dirty="0"/>
              <a:t>I/O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시스템을 유연하게 설계 및 구현하여</a:t>
            </a:r>
            <a:r>
              <a:rPr lang="en-US" altLang="ko-KR" sz="1000" dirty="0"/>
              <a:t>, </a:t>
            </a:r>
            <a:r>
              <a:rPr lang="ko-KR" altLang="en-US" sz="1000" dirty="0"/>
              <a:t>소프트웨어 정의 모듈형 계측기를 이용한 신속한 용도 변경이 가능</a:t>
            </a:r>
            <a:r>
              <a:rPr lang="en-US" altLang="ko-KR" sz="1000" dirty="0"/>
              <a:t> 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현재 시장에서 판매되는 </a:t>
            </a:r>
            <a:r>
              <a:rPr lang="en-US" altLang="ko-KR" sz="1000" dirty="0" err="1"/>
              <a:t>DC~mmWave</a:t>
            </a:r>
            <a:r>
              <a:rPr lang="en-US" altLang="ko-KR" sz="1000" dirty="0"/>
              <a:t> </a:t>
            </a:r>
            <a:r>
              <a:rPr lang="ko-KR" altLang="en-US" sz="1000" dirty="0"/>
              <a:t>측정을 지원하는 </a:t>
            </a:r>
            <a:r>
              <a:rPr lang="en-US" altLang="ko-KR" sz="1000" dirty="0"/>
              <a:t>1,500</a:t>
            </a:r>
            <a:r>
              <a:rPr lang="ko-KR" altLang="en-US" sz="1000" dirty="0"/>
              <a:t>여 종의 </a:t>
            </a:r>
            <a:r>
              <a:rPr lang="en-US" altLang="ko-KR" sz="1000" dirty="0"/>
              <a:t>PXI </a:t>
            </a:r>
            <a:r>
              <a:rPr lang="ko-KR" altLang="en-US" sz="1000" dirty="0"/>
              <a:t>제품 중 </a:t>
            </a:r>
            <a:r>
              <a:rPr lang="en-US" altLang="ko-KR" sz="1000" dirty="0"/>
              <a:t>600</a:t>
            </a:r>
            <a:r>
              <a:rPr lang="ko-KR" altLang="en-US" sz="1000" dirty="0"/>
              <a:t>종이 넘는 제품을 판매</a:t>
            </a:r>
            <a:endParaRPr lang="en-US" altLang="ko-KR" sz="1000" dirty="0"/>
          </a:p>
        </p:txBody>
      </p:sp>
      <p:pic>
        <p:nvPicPr>
          <p:cNvPr id="28" name="Picture 13" descr="http://s7d5.scene7.com/is/image/ni/number_4?$ni-icon-lg$&amp;fit=crop">
            <a:extLst>
              <a:ext uri="{FF2B5EF4-FFF2-40B4-BE49-F238E27FC236}">
                <a16:creationId xmlns:a16="http://schemas.microsoft.com/office/drawing/2014/main" id="{ED9955C0-299D-41FF-A994-141446A54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58" y="4444318"/>
            <a:ext cx="874048" cy="87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7C764BE-F403-45A4-9185-F9AD3379AA7A}"/>
              </a:ext>
            </a:extLst>
          </p:cNvPr>
          <p:cNvSpPr/>
          <p:nvPr/>
        </p:nvSpPr>
        <p:spPr>
          <a:xfrm>
            <a:off x="1329856" y="5427925"/>
            <a:ext cx="106294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dirty="0">
                <a:solidFill>
                  <a:srgbClr val="333333"/>
                </a:solidFill>
                <a:latin typeface="Roboto Condensed"/>
              </a:rPr>
              <a:t>줄어든 크기</a:t>
            </a:r>
            <a:r>
              <a:rPr lang="en-US" altLang="ko-KR" dirty="0">
                <a:solidFill>
                  <a:srgbClr val="333333"/>
                </a:solidFill>
                <a:latin typeface="Roboto Condensed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Roboto Condensed"/>
              </a:rPr>
              <a:t>무게 및 파워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rgbClr val="333333"/>
                </a:solidFill>
                <a:latin typeface="Helvetica Neue"/>
              </a:rPr>
              <a:t>벤치탑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 또는 제조 현장의 공간을 아낄 수 있는 소형 </a:t>
            </a:r>
            <a:r>
              <a:rPr lang="ko-KR" altLang="en-US" sz="1000" dirty="0" err="1">
                <a:solidFill>
                  <a:srgbClr val="333333"/>
                </a:solidFill>
                <a:latin typeface="Helvetica Neue"/>
              </a:rPr>
              <a:t>폼팩터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 형태로 작동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  </a:t>
            </a:r>
            <a:endParaRPr lang="en-US" altLang="ko-KR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3AACA88-850C-41CF-BF61-A6B62EE05DAD}"/>
              </a:ext>
            </a:extLst>
          </p:cNvPr>
          <p:cNvSpPr/>
          <p:nvPr/>
        </p:nvSpPr>
        <p:spPr>
          <a:xfrm>
            <a:off x="849754" y="5341258"/>
            <a:ext cx="456298" cy="45629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</a:rPr>
              <a:t>5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EF7417DB-BD4B-4249-884F-D238D0E5C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8175" y="583683"/>
            <a:ext cx="7566174" cy="8925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en-US" dirty="0"/>
              <a:t>소프트웨어 중심의 유연성을 이용한 생산성 향상</a:t>
            </a:r>
          </a:p>
          <a:p>
            <a:pPr latinLnBrk="0"/>
            <a:r>
              <a:rPr lang="en-US" altLang="ko-KR" sz="1000" dirty="0"/>
              <a:t>NI</a:t>
            </a:r>
            <a:r>
              <a:rPr lang="ko-KR" altLang="en-US" sz="1000" dirty="0"/>
              <a:t>의 폭 넓은 소프트웨어 포트폴리오를 활용하여 아이디어를 현실화하십시오</a:t>
            </a:r>
            <a:r>
              <a:rPr lang="en-US" altLang="ko-KR" sz="1000" dirty="0"/>
              <a:t>. </a:t>
            </a:r>
          </a:p>
          <a:p>
            <a:pPr latinLnBrk="0"/>
            <a:r>
              <a:rPr lang="ko-KR" altLang="en-US" sz="1000" dirty="0"/>
              <a:t>끊임없이 진화하는 테스트 요구 사항을 해결하기 위해 소프트웨어 유연성을 바탕으로 시스템을 맞춤화하고 재구성할 수 있습니다</a:t>
            </a:r>
            <a:r>
              <a:rPr lang="en-US" altLang="ko-KR" sz="1000" dirty="0"/>
              <a:t>. </a:t>
            </a:r>
          </a:p>
          <a:p>
            <a:pPr latinLnBrk="0"/>
            <a:r>
              <a:rPr lang="en-US" altLang="ko-KR" sz="1000" dirty="0"/>
              <a:t>PXI </a:t>
            </a:r>
            <a:r>
              <a:rPr lang="ko-KR" altLang="en-US" sz="1000" dirty="0"/>
              <a:t>모듈형 계측기와 더불어 </a:t>
            </a:r>
            <a:r>
              <a:rPr lang="en-US" altLang="ko-KR" sz="1000" dirty="0"/>
              <a:t>LabVIEW</a:t>
            </a:r>
            <a:r>
              <a:rPr lang="ko-KR" altLang="en-US" sz="1000" dirty="0"/>
              <a:t>와 같은 어플리케이션 개발 환경 및 </a:t>
            </a:r>
            <a:r>
              <a:rPr lang="en-US" altLang="ko-KR" sz="1000" dirty="0" err="1"/>
              <a:t>TestStand</a:t>
            </a:r>
            <a:r>
              <a:rPr lang="ko-KR" altLang="en-US" sz="1000" dirty="0"/>
              <a:t>와 같은 테스트 관리 소프트웨어는 테스트 개발을 </a:t>
            </a:r>
            <a:endParaRPr lang="en-US" altLang="ko-KR" sz="1000" dirty="0"/>
          </a:p>
          <a:p>
            <a:pPr latinLnBrk="0"/>
            <a:r>
              <a:rPr lang="ko-KR" altLang="en-US" sz="1000" dirty="0"/>
              <a:t>간소화하고 장기 유지보수 수요를 줄여주는 통합 솔루션을 지원합니다</a:t>
            </a:r>
            <a:r>
              <a:rPr lang="en-US" altLang="ko-KR" sz="1000" dirty="0"/>
              <a:t>. </a:t>
            </a:r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6B82F4B9-40A5-4A8D-BEC9-42B2D52A2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75946" y="1600660"/>
            <a:ext cx="7001245" cy="9848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 </a:t>
            </a:r>
            <a:r>
              <a:rPr lang="ko-KR" altLang="en-US" dirty="0"/>
              <a:t>통합된 타이밍 및 동기화</a:t>
            </a:r>
          </a:p>
          <a:p>
            <a:pPr latinLnBrk="0"/>
            <a:r>
              <a:rPr lang="en-US" altLang="ko-KR" sz="1000" dirty="0"/>
              <a:t>PXI </a:t>
            </a:r>
            <a:r>
              <a:rPr lang="ko-KR" altLang="en-US" sz="1000" dirty="0" err="1"/>
              <a:t>섀시의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백플레인에있는</a:t>
            </a:r>
            <a:r>
              <a:rPr lang="ko-KR" altLang="en-US" sz="1000" dirty="0"/>
              <a:t> 공유 신호를 사용하여 모듈과 측정을 보다 쉽게 동기화할 수 있습니다</a:t>
            </a:r>
            <a:r>
              <a:rPr lang="en-US" altLang="ko-KR" sz="1000" dirty="0"/>
              <a:t>. </a:t>
            </a:r>
          </a:p>
          <a:p>
            <a:pPr latinLnBrk="0"/>
            <a:r>
              <a:rPr lang="ko-KR" altLang="en-US" sz="1000" dirty="0"/>
              <a:t>이 </a:t>
            </a:r>
            <a:r>
              <a:rPr lang="ko-KR" altLang="en-US" sz="1000" dirty="0" err="1"/>
              <a:t>백플레인은</a:t>
            </a:r>
            <a:r>
              <a:rPr lang="ko-KR" altLang="en-US" sz="1000" dirty="0"/>
              <a:t> </a:t>
            </a:r>
            <a:r>
              <a:rPr lang="en-US" altLang="ko-KR" sz="1000" dirty="0"/>
              <a:t>PXI </a:t>
            </a:r>
            <a:r>
              <a:rPr lang="ko-KR" altLang="en-US" sz="1000" dirty="0"/>
              <a:t>모듈이 외부 케이블 연결없이 트리거를 송수신하고 시스템 참조 클럭을 공유할 수 있도록 지원합니다</a:t>
            </a:r>
            <a:r>
              <a:rPr lang="en-US" altLang="ko-KR" sz="1000" dirty="0"/>
              <a:t>.</a:t>
            </a:r>
          </a:p>
          <a:p>
            <a:pPr latinLnBrk="0"/>
            <a:r>
              <a:rPr lang="en-US" altLang="ko-KR" sz="1000" dirty="0"/>
              <a:t> </a:t>
            </a:r>
            <a:r>
              <a:rPr lang="ko-KR" altLang="en-US" sz="1000" dirty="0"/>
              <a:t>통합된 타이밍 및 동기화를 통해 측정의 정확성이 크게 개선하고 고급 </a:t>
            </a:r>
            <a:r>
              <a:rPr lang="ko-KR" altLang="en-US" sz="1000" dirty="0" err="1"/>
              <a:t>트리거링</a:t>
            </a:r>
            <a:r>
              <a:rPr lang="ko-KR" altLang="en-US" sz="1000" dirty="0"/>
              <a:t> 기법 적용할 수 있으며</a:t>
            </a:r>
            <a:r>
              <a:rPr lang="en-US" altLang="ko-KR" sz="1000" dirty="0"/>
              <a:t>, </a:t>
            </a:r>
          </a:p>
          <a:p>
            <a:pPr latinLnBrk="0"/>
            <a:r>
              <a:rPr lang="ko-KR" altLang="en-US" sz="1000" dirty="0"/>
              <a:t>여러 디바이스를 동기화하여 높은 채널 카운트의 어플리케이션을 위한 단일 디바이스로 작동하도록 구현할 수 있습니다</a:t>
            </a:r>
            <a:r>
              <a:rPr lang="en-US" altLang="ko-KR" sz="1000" dirty="0"/>
              <a:t>. </a:t>
            </a:r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15B50483-4083-4F3F-9446-A0476CEE4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75946" y="2666484"/>
            <a:ext cx="10149543" cy="9848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en-US" dirty="0"/>
              <a:t>고성능 처리 및 처리량</a:t>
            </a:r>
          </a:p>
          <a:p>
            <a:pPr latinLnBrk="0"/>
            <a:r>
              <a:rPr lang="ko-KR" altLang="en-US" sz="1000" dirty="0"/>
              <a:t>지난 수십 년간 꾸준히 증가한 처리능력 및 대역폭에 대한 수요와 더불어 </a:t>
            </a:r>
            <a:r>
              <a:rPr lang="en-US" altLang="ko-KR" sz="1000" dirty="0"/>
              <a:t>PXI </a:t>
            </a:r>
            <a:r>
              <a:rPr lang="ko-KR" altLang="en-US" sz="1000" dirty="0"/>
              <a:t>플랫폼도 성장하였습니다</a:t>
            </a:r>
            <a:r>
              <a:rPr lang="en-US" altLang="ko-KR" sz="1000" dirty="0"/>
              <a:t>. </a:t>
            </a:r>
          </a:p>
          <a:p>
            <a:pPr latinLnBrk="0"/>
            <a:r>
              <a:rPr lang="ko-KR" altLang="en-US" sz="1000" dirty="0"/>
              <a:t>기술이 진화함에 따라 더 빠른 데이터 처리량을 위해 최신 </a:t>
            </a:r>
            <a:r>
              <a:rPr lang="en-US" altLang="ko-KR" sz="1000" dirty="0"/>
              <a:t>PCI Express </a:t>
            </a:r>
            <a:r>
              <a:rPr lang="ko-KR" altLang="en-US" sz="1000" dirty="0"/>
              <a:t>스위치를 추가하였고</a:t>
            </a:r>
            <a:r>
              <a:rPr lang="en-US" altLang="ko-KR" sz="1000" dirty="0"/>
              <a:t>, </a:t>
            </a:r>
          </a:p>
          <a:p>
            <a:pPr latinLnBrk="0"/>
            <a:r>
              <a:rPr lang="ko-KR" altLang="en-US" sz="1000" dirty="0"/>
              <a:t>보다 신속하고 효율적인 병렬 테스트를 위해 최신 </a:t>
            </a:r>
            <a:r>
              <a:rPr lang="en-US" altLang="ko-KR" sz="1000" dirty="0"/>
              <a:t>Intel </a:t>
            </a:r>
            <a:r>
              <a:rPr lang="ko-KR" altLang="en-US" sz="1000" dirty="0"/>
              <a:t>멀티코어 프로세서를 채택하였습니다</a:t>
            </a:r>
            <a:r>
              <a:rPr lang="en-US" altLang="ko-KR" sz="1000" dirty="0"/>
              <a:t>.</a:t>
            </a:r>
          </a:p>
          <a:p>
            <a:pPr latinLnBrk="0"/>
            <a:r>
              <a:rPr lang="en-US" altLang="ko-KR" sz="1000" dirty="0"/>
              <a:t> Xilinx</a:t>
            </a:r>
            <a:r>
              <a:rPr lang="ko-KR" altLang="en-US" sz="1000" dirty="0"/>
              <a:t>의 최신 </a:t>
            </a:r>
            <a:r>
              <a:rPr lang="en-US" altLang="ko-KR" sz="1000" dirty="0"/>
              <a:t>FPGA </a:t>
            </a:r>
            <a:r>
              <a:rPr lang="ko-KR" altLang="en-US" sz="1000" dirty="0"/>
              <a:t>기술을 적용해 신호 처리 알고리즘 최적화하였고</a:t>
            </a:r>
            <a:r>
              <a:rPr lang="en-US" altLang="ko-KR" sz="1000" dirty="0"/>
              <a:t>, TI </a:t>
            </a:r>
            <a:r>
              <a:rPr lang="ko-KR" altLang="en-US" sz="1000" dirty="0"/>
              <a:t>및 </a:t>
            </a:r>
            <a:r>
              <a:rPr lang="en-US" altLang="ko-KR" sz="1000" dirty="0"/>
              <a:t>ADI</a:t>
            </a:r>
            <a:r>
              <a:rPr lang="ko-KR" altLang="en-US" sz="1000" dirty="0"/>
              <a:t>의 최신 데이터 컨버터를 사용하여 </a:t>
            </a:r>
            <a:r>
              <a:rPr lang="en-US" altLang="ko-KR" sz="1000" dirty="0"/>
              <a:t>PXI </a:t>
            </a:r>
            <a:r>
              <a:rPr lang="ko-KR" altLang="en-US" sz="1000" dirty="0"/>
              <a:t>계측의 측정 범위 및 성능을 지속적으로 개선하였습니다</a:t>
            </a:r>
            <a:r>
              <a:rPr lang="en-US" altLang="ko-KR" sz="1000" dirty="0"/>
              <a:t>. </a:t>
            </a:r>
          </a:p>
        </p:txBody>
      </p:sp>
      <p:sp>
        <p:nvSpPr>
          <p:cNvPr id="39" name="Rectangle 12">
            <a:extLst>
              <a:ext uri="{FF2B5EF4-FFF2-40B4-BE49-F238E27FC236}">
                <a16:creationId xmlns:a16="http://schemas.microsoft.com/office/drawing/2014/main" id="{E6DF255C-99E4-492E-8854-42957893D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8175" y="3589814"/>
            <a:ext cx="7163149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 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atinLnBrk="0"/>
            <a:r>
              <a:rPr lang="ko-KR" altLang="en-US" dirty="0"/>
              <a:t>광범위한 계측 및 </a:t>
            </a:r>
            <a:r>
              <a:rPr lang="en-US" altLang="ko-KR" dirty="0"/>
              <a:t>I/O</a:t>
            </a:r>
          </a:p>
          <a:p>
            <a:pPr latinLnBrk="0"/>
            <a:r>
              <a:rPr lang="ko-KR" altLang="en-US" sz="1000" dirty="0"/>
              <a:t>시스템을 유연하게 설계 및 구현하여</a:t>
            </a:r>
            <a:r>
              <a:rPr lang="en-US" altLang="ko-KR" sz="1000" dirty="0"/>
              <a:t>, </a:t>
            </a:r>
            <a:r>
              <a:rPr lang="ko-KR" altLang="en-US" sz="1000" dirty="0"/>
              <a:t>소프트웨어 정의 모듈형 계측기를 이용한 신속한 용도 변경이 가능합니다</a:t>
            </a:r>
            <a:r>
              <a:rPr lang="en-US" altLang="ko-KR" sz="1000" dirty="0"/>
              <a:t>. </a:t>
            </a:r>
          </a:p>
          <a:p>
            <a:pPr latinLnBrk="0"/>
            <a:r>
              <a:rPr lang="ko-KR" altLang="en-US" sz="1000" dirty="0"/>
              <a:t>현재 시장에서 판매되는 </a:t>
            </a:r>
            <a:r>
              <a:rPr lang="en-US" altLang="ko-KR" sz="1000" dirty="0" err="1"/>
              <a:t>DC~mmWave</a:t>
            </a:r>
            <a:r>
              <a:rPr lang="en-US" altLang="ko-KR" sz="1000" dirty="0"/>
              <a:t> </a:t>
            </a:r>
            <a:r>
              <a:rPr lang="ko-KR" altLang="en-US" sz="1000" dirty="0"/>
              <a:t>측정을 지원하는 </a:t>
            </a:r>
            <a:r>
              <a:rPr lang="en-US" altLang="ko-KR" sz="1000" dirty="0"/>
              <a:t>1,500</a:t>
            </a:r>
            <a:r>
              <a:rPr lang="ko-KR" altLang="en-US" sz="1000" dirty="0"/>
              <a:t>여 종의 </a:t>
            </a:r>
            <a:r>
              <a:rPr lang="en-US" altLang="ko-KR" sz="1000" dirty="0"/>
              <a:t>PXI </a:t>
            </a:r>
            <a:r>
              <a:rPr lang="ko-KR" altLang="en-US" sz="1000" dirty="0"/>
              <a:t>제품 중 </a:t>
            </a:r>
            <a:r>
              <a:rPr lang="en-US" altLang="ko-KR" sz="1000" dirty="0"/>
              <a:t>600</a:t>
            </a:r>
            <a:r>
              <a:rPr lang="ko-KR" altLang="en-US" sz="1000" dirty="0"/>
              <a:t>종이 넘는 제품을 </a:t>
            </a:r>
            <a:r>
              <a:rPr lang="en-US" altLang="ko-KR" sz="1000" dirty="0"/>
              <a:t>NI</a:t>
            </a:r>
            <a:r>
              <a:rPr lang="ko-KR" altLang="en-US" sz="1000" dirty="0"/>
              <a:t>가 설계했습니다</a:t>
            </a:r>
            <a:r>
              <a:rPr lang="en-US" altLang="ko-KR" sz="1000" dirty="0"/>
              <a:t>.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8A03310-2784-4A64-9B54-58A4CF75B4CA}"/>
              </a:ext>
            </a:extLst>
          </p:cNvPr>
          <p:cNvSpPr/>
          <p:nvPr/>
        </p:nvSpPr>
        <p:spPr>
          <a:xfrm>
            <a:off x="14294303" y="4420811"/>
            <a:ext cx="10629465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dirty="0">
                <a:solidFill>
                  <a:srgbClr val="333333"/>
                </a:solidFill>
                <a:latin typeface="Roboto Condensed"/>
              </a:rPr>
              <a:t>줄어든 크기</a:t>
            </a:r>
            <a:r>
              <a:rPr lang="en-US" altLang="ko-KR" dirty="0">
                <a:solidFill>
                  <a:srgbClr val="333333"/>
                </a:solidFill>
                <a:latin typeface="Roboto Condensed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Roboto Condensed"/>
              </a:rPr>
              <a:t>무게 및 파워</a:t>
            </a:r>
          </a:p>
          <a:p>
            <a:pPr latinLnBrk="0"/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PXI 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계측기는 관련된 계측 회로만 포함합니다</a:t>
            </a:r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이는 중앙 처리 및 제어 기능이 공유 컨트롤러용으로 지정되고</a:t>
            </a:r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휴먼 인터페이스가 컨트롤러에 연결된 외부 주변 장치를 통해 이루어지기 때문입니다</a:t>
            </a:r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이 </a:t>
            </a:r>
            <a:r>
              <a:rPr lang="ko-KR" altLang="en-US" sz="1000" dirty="0" err="1">
                <a:solidFill>
                  <a:srgbClr val="333333"/>
                </a:solidFill>
                <a:latin typeface="Helvetica Neue"/>
              </a:rPr>
              <a:t>모듈식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 시스템은 </a:t>
            </a:r>
            <a:r>
              <a:rPr lang="ko-KR" altLang="en-US" sz="1000" dirty="0" err="1">
                <a:solidFill>
                  <a:srgbClr val="333333"/>
                </a:solidFill>
                <a:latin typeface="Helvetica Neue"/>
              </a:rPr>
              <a:t>벤치탑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 또는 제조 현장의 공간을 아낄 수 있는 소형 </a:t>
            </a:r>
            <a:r>
              <a:rPr lang="ko-KR" altLang="en-US" sz="1000" dirty="0" err="1">
                <a:solidFill>
                  <a:srgbClr val="333333"/>
                </a:solidFill>
                <a:latin typeface="Helvetica Neue"/>
              </a:rPr>
              <a:t>폼팩터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 형태로 작동합니다</a:t>
            </a:r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.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  </a:t>
            </a:r>
            <a:endParaRPr lang="en-US" altLang="ko-KR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39F979C-72D4-4D0E-9925-61F2446A7D59}"/>
              </a:ext>
            </a:extLst>
          </p:cNvPr>
          <p:cNvSpPr/>
          <p:nvPr/>
        </p:nvSpPr>
        <p:spPr>
          <a:xfrm>
            <a:off x="8547777" y="99949"/>
            <a:ext cx="3411544" cy="19093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noAutofit/>
          </a:bodyPr>
          <a:lstStyle/>
          <a:p>
            <a:r>
              <a:rPr lang="ko-KR" altLang="en-US" dirty="0"/>
              <a:t>https://youtu.be/aKZEOJGcyvU</a:t>
            </a:r>
          </a:p>
        </p:txBody>
      </p:sp>
    </p:spTree>
    <p:extLst>
      <p:ext uri="{BB962C8B-B14F-4D97-AF65-F5344CB8AC3E}">
        <p14:creationId xmlns:p14="http://schemas.microsoft.com/office/powerpoint/2010/main" val="409299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0296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PXI</a:t>
            </a:r>
            <a:endParaRPr lang="ko-KR" altLang="en-US" sz="32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E6D9266-E92D-468C-BBDE-7FCACFF9E90B}"/>
              </a:ext>
            </a:extLst>
          </p:cNvPr>
          <p:cNvSpPr/>
          <p:nvPr/>
        </p:nvSpPr>
        <p:spPr>
          <a:xfrm>
            <a:off x="838200" y="1084533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PXI </a:t>
            </a:r>
            <a:r>
              <a:rPr lang="ko-KR" altLang="en-US" b="1" dirty="0" err="1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섀시</a:t>
            </a:r>
            <a:r>
              <a:rPr lang="ko-KR" altLang="en-US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 </a:t>
            </a:r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Spec</a:t>
            </a:r>
            <a:endParaRPr lang="ko-KR" altLang="ko-KR" b="1" dirty="0">
              <a:solidFill>
                <a:srgbClr val="333333"/>
              </a:solidFill>
              <a:latin typeface="Arial" panose="020B0604020202020204" pitchFamily="34" charset="0"/>
              <a:ea typeface="Roboto Condensed"/>
            </a:endParaRPr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EF7417DB-BD4B-4249-884F-D238D0E5C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8175" y="583683"/>
            <a:ext cx="7566174" cy="8925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en-US" dirty="0"/>
              <a:t>소프트웨어 중심의 유연성을 이용한 생산성 향상</a:t>
            </a:r>
          </a:p>
          <a:p>
            <a:pPr latinLnBrk="0"/>
            <a:r>
              <a:rPr lang="en-US" altLang="ko-KR" sz="1000" dirty="0"/>
              <a:t>NI</a:t>
            </a:r>
            <a:r>
              <a:rPr lang="ko-KR" altLang="en-US" sz="1000" dirty="0"/>
              <a:t>의 폭 넓은 소프트웨어 포트폴리오를 활용하여 아이디어를 현실화하십시오</a:t>
            </a:r>
            <a:r>
              <a:rPr lang="en-US" altLang="ko-KR" sz="1000" dirty="0"/>
              <a:t>. </a:t>
            </a:r>
          </a:p>
          <a:p>
            <a:pPr latinLnBrk="0"/>
            <a:r>
              <a:rPr lang="ko-KR" altLang="en-US" sz="1000" dirty="0"/>
              <a:t>끊임없이 진화하는 테스트 요구 사항을 해결하기 위해 소프트웨어 유연성을 바탕으로 시스템을 맞춤화하고 재구성할 수 있습니다</a:t>
            </a:r>
            <a:r>
              <a:rPr lang="en-US" altLang="ko-KR" sz="1000" dirty="0"/>
              <a:t>. </a:t>
            </a:r>
          </a:p>
          <a:p>
            <a:pPr latinLnBrk="0"/>
            <a:r>
              <a:rPr lang="en-US" altLang="ko-KR" sz="1000" dirty="0"/>
              <a:t>PXI </a:t>
            </a:r>
            <a:r>
              <a:rPr lang="ko-KR" altLang="en-US" sz="1000" dirty="0"/>
              <a:t>모듈형 계측기와 더불어 </a:t>
            </a:r>
            <a:r>
              <a:rPr lang="en-US" altLang="ko-KR" sz="1000" dirty="0"/>
              <a:t>LabVIEW</a:t>
            </a:r>
            <a:r>
              <a:rPr lang="ko-KR" altLang="en-US" sz="1000" dirty="0"/>
              <a:t>와 같은 어플리케이션 개발 환경 및 </a:t>
            </a:r>
            <a:r>
              <a:rPr lang="en-US" altLang="ko-KR" sz="1000" dirty="0" err="1"/>
              <a:t>TestStand</a:t>
            </a:r>
            <a:r>
              <a:rPr lang="ko-KR" altLang="en-US" sz="1000" dirty="0"/>
              <a:t>와 같은 테스트 관리 소프트웨어는 테스트 개발을 </a:t>
            </a:r>
            <a:endParaRPr lang="en-US" altLang="ko-KR" sz="1000" dirty="0"/>
          </a:p>
          <a:p>
            <a:pPr latinLnBrk="0"/>
            <a:r>
              <a:rPr lang="ko-KR" altLang="en-US" sz="1000" dirty="0"/>
              <a:t>간소화하고 장기 유지보수 수요를 줄여주는 통합 솔루션을 지원합니다</a:t>
            </a:r>
            <a:r>
              <a:rPr lang="en-US" altLang="ko-KR" sz="1000" dirty="0"/>
              <a:t>. </a:t>
            </a:r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6B82F4B9-40A5-4A8D-BEC9-42B2D52A2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75946" y="1600660"/>
            <a:ext cx="7001245" cy="9848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 </a:t>
            </a:r>
            <a:r>
              <a:rPr lang="ko-KR" altLang="en-US" dirty="0"/>
              <a:t>통합된 타이밍 및 동기화</a:t>
            </a:r>
          </a:p>
          <a:p>
            <a:pPr latinLnBrk="0"/>
            <a:r>
              <a:rPr lang="en-US" altLang="ko-KR" sz="1000" dirty="0"/>
              <a:t>PXI </a:t>
            </a:r>
            <a:r>
              <a:rPr lang="ko-KR" altLang="en-US" sz="1000" dirty="0" err="1"/>
              <a:t>섀시의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백플레인에있는</a:t>
            </a:r>
            <a:r>
              <a:rPr lang="ko-KR" altLang="en-US" sz="1000" dirty="0"/>
              <a:t> 공유 신호를 사용하여 모듈과 측정을 보다 쉽게 동기화할 수 있습니다</a:t>
            </a:r>
            <a:r>
              <a:rPr lang="en-US" altLang="ko-KR" sz="1000" dirty="0"/>
              <a:t>. </a:t>
            </a:r>
          </a:p>
          <a:p>
            <a:pPr latinLnBrk="0"/>
            <a:r>
              <a:rPr lang="ko-KR" altLang="en-US" sz="1000" dirty="0"/>
              <a:t>이 </a:t>
            </a:r>
            <a:r>
              <a:rPr lang="ko-KR" altLang="en-US" sz="1000" dirty="0" err="1"/>
              <a:t>백플레인은</a:t>
            </a:r>
            <a:r>
              <a:rPr lang="ko-KR" altLang="en-US" sz="1000" dirty="0"/>
              <a:t> </a:t>
            </a:r>
            <a:r>
              <a:rPr lang="en-US" altLang="ko-KR" sz="1000" dirty="0"/>
              <a:t>PXI </a:t>
            </a:r>
            <a:r>
              <a:rPr lang="ko-KR" altLang="en-US" sz="1000" dirty="0"/>
              <a:t>모듈이 외부 케이블 연결없이 트리거를 송수신하고 시스템 참조 클럭을 공유할 수 있도록 지원합니다</a:t>
            </a:r>
            <a:r>
              <a:rPr lang="en-US" altLang="ko-KR" sz="1000" dirty="0"/>
              <a:t>.</a:t>
            </a:r>
          </a:p>
          <a:p>
            <a:pPr latinLnBrk="0"/>
            <a:r>
              <a:rPr lang="en-US" altLang="ko-KR" sz="1000" dirty="0"/>
              <a:t> </a:t>
            </a:r>
            <a:r>
              <a:rPr lang="ko-KR" altLang="en-US" sz="1000" dirty="0"/>
              <a:t>통합된 타이밍 및 동기화를 통해 측정의 정확성이 크게 개선하고 고급 </a:t>
            </a:r>
            <a:r>
              <a:rPr lang="ko-KR" altLang="en-US" sz="1000" dirty="0" err="1"/>
              <a:t>트리거링</a:t>
            </a:r>
            <a:r>
              <a:rPr lang="ko-KR" altLang="en-US" sz="1000" dirty="0"/>
              <a:t> 기법 적용할 수 있으며</a:t>
            </a:r>
            <a:r>
              <a:rPr lang="en-US" altLang="ko-KR" sz="1000" dirty="0"/>
              <a:t>, </a:t>
            </a:r>
          </a:p>
          <a:p>
            <a:pPr latinLnBrk="0"/>
            <a:r>
              <a:rPr lang="ko-KR" altLang="en-US" sz="1000" dirty="0"/>
              <a:t>여러 디바이스를 동기화하여 높은 채널 카운트의 어플리케이션을 위한 단일 디바이스로 작동하도록 구현할 수 있습니다</a:t>
            </a:r>
            <a:r>
              <a:rPr lang="en-US" altLang="ko-KR" sz="1000" dirty="0"/>
              <a:t>. </a:t>
            </a:r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15B50483-4083-4F3F-9446-A0476CEE4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75946" y="2666484"/>
            <a:ext cx="10149543" cy="9848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en-US" dirty="0"/>
              <a:t>고성능 처리 및 처리량</a:t>
            </a:r>
          </a:p>
          <a:p>
            <a:pPr latinLnBrk="0"/>
            <a:r>
              <a:rPr lang="ko-KR" altLang="en-US" sz="1000" dirty="0"/>
              <a:t>지난 수십 년간 꾸준히 증가한 처리능력 및 대역폭에 대한 수요와 더불어 </a:t>
            </a:r>
            <a:r>
              <a:rPr lang="en-US" altLang="ko-KR" sz="1000" dirty="0"/>
              <a:t>PXI </a:t>
            </a:r>
            <a:r>
              <a:rPr lang="ko-KR" altLang="en-US" sz="1000" dirty="0"/>
              <a:t>플랫폼도 성장하였습니다</a:t>
            </a:r>
            <a:r>
              <a:rPr lang="en-US" altLang="ko-KR" sz="1000" dirty="0"/>
              <a:t>. </a:t>
            </a:r>
          </a:p>
          <a:p>
            <a:pPr latinLnBrk="0"/>
            <a:r>
              <a:rPr lang="ko-KR" altLang="en-US" sz="1000" dirty="0"/>
              <a:t>기술이 진화함에 따라 더 빠른 데이터 처리량을 위해 최신 </a:t>
            </a:r>
            <a:r>
              <a:rPr lang="en-US" altLang="ko-KR" sz="1000" dirty="0"/>
              <a:t>PCI Express </a:t>
            </a:r>
            <a:r>
              <a:rPr lang="ko-KR" altLang="en-US" sz="1000" dirty="0"/>
              <a:t>스위치를 추가하였고</a:t>
            </a:r>
            <a:r>
              <a:rPr lang="en-US" altLang="ko-KR" sz="1000" dirty="0"/>
              <a:t>, </a:t>
            </a:r>
          </a:p>
          <a:p>
            <a:pPr latinLnBrk="0"/>
            <a:r>
              <a:rPr lang="ko-KR" altLang="en-US" sz="1000" dirty="0"/>
              <a:t>보다 신속하고 효율적인 병렬 테스트를 위해 최신 </a:t>
            </a:r>
            <a:r>
              <a:rPr lang="en-US" altLang="ko-KR" sz="1000" dirty="0"/>
              <a:t>Intel </a:t>
            </a:r>
            <a:r>
              <a:rPr lang="ko-KR" altLang="en-US" sz="1000" dirty="0"/>
              <a:t>멀티코어 프로세서를 채택하였습니다</a:t>
            </a:r>
            <a:r>
              <a:rPr lang="en-US" altLang="ko-KR" sz="1000" dirty="0"/>
              <a:t>.</a:t>
            </a:r>
          </a:p>
          <a:p>
            <a:pPr latinLnBrk="0"/>
            <a:r>
              <a:rPr lang="en-US" altLang="ko-KR" sz="1000" dirty="0"/>
              <a:t> Xilinx</a:t>
            </a:r>
            <a:r>
              <a:rPr lang="ko-KR" altLang="en-US" sz="1000" dirty="0"/>
              <a:t>의 최신 </a:t>
            </a:r>
            <a:r>
              <a:rPr lang="en-US" altLang="ko-KR" sz="1000" dirty="0"/>
              <a:t>FPGA </a:t>
            </a:r>
            <a:r>
              <a:rPr lang="ko-KR" altLang="en-US" sz="1000" dirty="0"/>
              <a:t>기술을 적용해 신호 처리 알고리즘 최적화하였고</a:t>
            </a:r>
            <a:r>
              <a:rPr lang="en-US" altLang="ko-KR" sz="1000" dirty="0"/>
              <a:t>, TI </a:t>
            </a:r>
            <a:r>
              <a:rPr lang="ko-KR" altLang="en-US" sz="1000" dirty="0"/>
              <a:t>및 </a:t>
            </a:r>
            <a:r>
              <a:rPr lang="en-US" altLang="ko-KR" sz="1000" dirty="0"/>
              <a:t>ADI</a:t>
            </a:r>
            <a:r>
              <a:rPr lang="ko-KR" altLang="en-US" sz="1000" dirty="0"/>
              <a:t>의 최신 데이터 컨버터를 사용하여 </a:t>
            </a:r>
            <a:r>
              <a:rPr lang="en-US" altLang="ko-KR" sz="1000" dirty="0"/>
              <a:t>PXI </a:t>
            </a:r>
            <a:r>
              <a:rPr lang="ko-KR" altLang="en-US" sz="1000" dirty="0"/>
              <a:t>계측의 측정 범위 및 성능을 지속적으로 개선하였습니다</a:t>
            </a:r>
            <a:r>
              <a:rPr lang="en-US" altLang="ko-KR" sz="1000" dirty="0"/>
              <a:t>. </a:t>
            </a:r>
          </a:p>
        </p:txBody>
      </p:sp>
      <p:sp>
        <p:nvSpPr>
          <p:cNvPr id="39" name="Rectangle 12">
            <a:extLst>
              <a:ext uri="{FF2B5EF4-FFF2-40B4-BE49-F238E27FC236}">
                <a16:creationId xmlns:a16="http://schemas.microsoft.com/office/drawing/2014/main" id="{E6DF255C-99E4-492E-8854-42957893D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8175" y="3589814"/>
            <a:ext cx="7163149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 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atinLnBrk="0"/>
            <a:r>
              <a:rPr lang="ko-KR" altLang="en-US" dirty="0"/>
              <a:t>광범위한 계측 및 </a:t>
            </a:r>
            <a:r>
              <a:rPr lang="en-US" altLang="ko-KR" dirty="0"/>
              <a:t>I/O</a:t>
            </a:r>
          </a:p>
          <a:p>
            <a:pPr latinLnBrk="0"/>
            <a:r>
              <a:rPr lang="ko-KR" altLang="en-US" sz="1000" dirty="0"/>
              <a:t>시스템을 유연하게 설계 및 구현하여</a:t>
            </a:r>
            <a:r>
              <a:rPr lang="en-US" altLang="ko-KR" sz="1000" dirty="0"/>
              <a:t>, </a:t>
            </a:r>
            <a:r>
              <a:rPr lang="ko-KR" altLang="en-US" sz="1000" dirty="0"/>
              <a:t>소프트웨어 정의 모듈형 계측기를 이용한 신속한 용도 변경이 가능합니다</a:t>
            </a:r>
            <a:r>
              <a:rPr lang="en-US" altLang="ko-KR" sz="1000" dirty="0"/>
              <a:t>. </a:t>
            </a:r>
          </a:p>
          <a:p>
            <a:pPr latinLnBrk="0"/>
            <a:r>
              <a:rPr lang="ko-KR" altLang="en-US" sz="1000" dirty="0"/>
              <a:t>현재 시장에서 판매되는 </a:t>
            </a:r>
            <a:r>
              <a:rPr lang="en-US" altLang="ko-KR" sz="1000" dirty="0" err="1"/>
              <a:t>DC~mmWave</a:t>
            </a:r>
            <a:r>
              <a:rPr lang="en-US" altLang="ko-KR" sz="1000" dirty="0"/>
              <a:t> </a:t>
            </a:r>
            <a:r>
              <a:rPr lang="ko-KR" altLang="en-US" sz="1000" dirty="0"/>
              <a:t>측정을 지원하는 </a:t>
            </a:r>
            <a:r>
              <a:rPr lang="en-US" altLang="ko-KR" sz="1000" dirty="0"/>
              <a:t>1,500</a:t>
            </a:r>
            <a:r>
              <a:rPr lang="ko-KR" altLang="en-US" sz="1000" dirty="0"/>
              <a:t>여 종의 </a:t>
            </a:r>
            <a:r>
              <a:rPr lang="en-US" altLang="ko-KR" sz="1000" dirty="0"/>
              <a:t>PXI </a:t>
            </a:r>
            <a:r>
              <a:rPr lang="ko-KR" altLang="en-US" sz="1000" dirty="0"/>
              <a:t>제품 중 </a:t>
            </a:r>
            <a:r>
              <a:rPr lang="en-US" altLang="ko-KR" sz="1000" dirty="0"/>
              <a:t>600</a:t>
            </a:r>
            <a:r>
              <a:rPr lang="ko-KR" altLang="en-US" sz="1000" dirty="0"/>
              <a:t>종이 넘는 제품을 </a:t>
            </a:r>
            <a:r>
              <a:rPr lang="en-US" altLang="ko-KR" sz="1000" dirty="0"/>
              <a:t>NI</a:t>
            </a:r>
            <a:r>
              <a:rPr lang="ko-KR" altLang="en-US" sz="1000" dirty="0"/>
              <a:t>가 설계했습니다</a:t>
            </a:r>
            <a:r>
              <a:rPr lang="en-US" altLang="ko-KR" sz="1000" dirty="0"/>
              <a:t>.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8A03310-2784-4A64-9B54-58A4CF75B4CA}"/>
              </a:ext>
            </a:extLst>
          </p:cNvPr>
          <p:cNvSpPr/>
          <p:nvPr/>
        </p:nvSpPr>
        <p:spPr>
          <a:xfrm>
            <a:off x="14294303" y="4420811"/>
            <a:ext cx="10629465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dirty="0">
                <a:solidFill>
                  <a:srgbClr val="333333"/>
                </a:solidFill>
                <a:latin typeface="Roboto Condensed"/>
              </a:rPr>
              <a:t>줄어든 크기</a:t>
            </a:r>
            <a:r>
              <a:rPr lang="en-US" altLang="ko-KR" dirty="0">
                <a:solidFill>
                  <a:srgbClr val="333333"/>
                </a:solidFill>
                <a:latin typeface="Roboto Condensed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Roboto Condensed"/>
              </a:rPr>
              <a:t>무게 및 파워</a:t>
            </a:r>
          </a:p>
          <a:p>
            <a:pPr latinLnBrk="0"/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PXI 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계측기는 관련된 계측 회로만 포함합니다</a:t>
            </a:r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이는 중앙 처리 및 제어 기능이 공유 컨트롤러용으로 지정되고</a:t>
            </a:r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휴먼 인터페이스가 컨트롤러에 연결된 외부 주변 장치를 통해 이루어지기 때문입니다</a:t>
            </a:r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이 </a:t>
            </a:r>
            <a:r>
              <a:rPr lang="ko-KR" altLang="en-US" sz="1000" dirty="0" err="1">
                <a:solidFill>
                  <a:srgbClr val="333333"/>
                </a:solidFill>
                <a:latin typeface="Helvetica Neue"/>
              </a:rPr>
              <a:t>모듈식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 시스템은 </a:t>
            </a:r>
            <a:r>
              <a:rPr lang="ko-KR" altLang="en-US" sz="1000" dirty="0" err="1">
                <a:solidFill>
                  <a:srgbClr val="333333"/>
                </a:solidFill>
                <a:latin typeface="Helvetica Neue"/>
              </a:rPr>
              <a:t>벤치탑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 또는 제조 현장의 공간을 아낄 수 있는 소형 </a:t>
            </a:r>
            <a:r>
              <a:rPr lang="ko-KR" altLang="en-US" sz="1000" dirty="0" err="1">
                <a:solidFill>
                  <a:srgbClr val="333333"/>
                </a:solidFill>
                <a:latin typeface="Helvetica Neue"/>
              </a:rPr>
              <a:t>폼팩터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 형태로 작동합니다</a:t>
            </a:r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.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  </a:t>
            </a:r>
            <a:endParaRPr lang="en-US" altLang="ko-KR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2E7F7D3-99EC-4468-A4F8-17472FD44319}"/>
              </a:ext>
            </a:extLst>
          </p:cNvPr>
          <p:cNvSpPr/>
          <p:nvPr/>
        </p:nvSpPr>
        <p:spPr>
          <a:xfrm>
            <a:off x="838200" y="2585545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PXI </a:t>
            </a:r>
            <a:r>
              <a:rPr lang="ko-KR" altLang="en-US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컨트롤러 </a:t>
            </a:r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Spec</a:t>
            </a:r>
            <a:endParaRPr lang="ko-KR" altLang="ko-KR" b="1" dirty="0">
              <a:solidFill>
                <a:srgbClr val="333333"/>
              </a:solidFill>
              <a:latin typeface="Arial" panose="020B0604020202020204" pitchFamily="34" charset="0"/>
              <a:ea typeface="Roboto Condensed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4AD3C5-CD9F-4FDA-A3C3-E159716C635F}"/>
              </a:ext>
            </a:extLst>
          </p:cNvPr>
          <p:cNvSpPr txBox="1"/>
          <p:nvPr/>
        </p:nvSpPr>
        <p:spPr>
          <a:xfrm>
            <a:off x="1059678" y="1812192"/>
            <a:ext cx="7864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highlight>
                  <a:srgbClr val="FFFF00"/>
                </a:highlight>
              </a:rPr>
              <a:t> (Table </a:t>
            </a:r>
            <a:r>
              <a:rPr lang="ko-KR" altLang="en-US" sz="1600" dirty="0">
                <a:highlight>
                  <a:srgbClr val="FFFF00"/>
                </a:highlight>
              </a:rPr>
              <a:t>폴더 </a:t>
            </a:r>
            <a:r>
              <a:rPr lang="en-US" altLang="ko-KR" sz="1600" dirty="0">
                <a:highlight>
                  <a:srgbClr val="FFFF00"/>
                </a:highlight>
              </a:rPr>
              <a:t>-&gt; DAQ Spec table -&gt; PXI </a:t>
            </a:r>
            <a:r>
              <a:rPr lang="ko-KR" altLang="en-US" sz="1600" dirty="0" err="1">
                <a:highlight>
                  <a:srgbClr val="FFFF00"/>
                </a:highlight>
              </a:rPr>
              <a:t>섀시</a:t>
            </a:r>
            <a:r>
              <a:rPr lang="ko-KR" altLang="en-US" sz="1600" dirty="0">
                <a:highlight>
                  <a:srgbClr val="FFFF00"/>
                </a:highlight>
              </a:rPr>
              <a:t> 탭 삽입</a:t>
            </a:r>
            <a:r>
              <a:rPr lang="en-US" altLang="ko-KR" sz="1600" dirty="0">
                <a:highlight>
                  <a:srgbClr val="FFFF00"/>
                </a:highlight>
              </a:rPr>
              <a:t>)</a:t>
            </a:r>
            <a:endParaRPr lang="ko-KR" altLang="en-US" sz="1600" dirty="0">
              <a:highlight>
                <a:srgbClr val="FFFF00"/>
              </a:highlight>
            </a:endParaRP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EF852845-A4C7-43D4-B934-6C2CE5B25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9678" y="3066593"/>
            <a:ext cx="6956569" cy="8617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커넥터 </a:t>
            </a:r>
            <a:r>
              <a:rPr lang="en-US" altLang="ko-KR" sz="1000" dirty="0"/>
              <a:t>: PXI, PXIe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프로세서 코어 </a:t>
            </a:r>
            <a:r>
              <a:rPr lang="en-US" altLang="ko-KR" sz="1000" dirty="0"/>
              <a:t>: Intel Celeron, Intel Core i3 / i5 / i7, Xeon Core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OS : Windows 7 32bit / 64bit,  Windows 10 7 32bit / 64bit, LabVIEW </a:t>
            </a:r>
            <a:r>
              <a:rPr lang="en-US" altLang="ko-KR" sz="1000" dirty="0" err="1"/>
              <a:t>RealTime</a:t>
            </a:r>
            <a:endParaRPr lang="en-US" altLang="ko-KR" sz="1000" dirty="0"/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최대 메모리 대역폭 </a:t>
            </a:r>
            <a:r>
              <a:rPr lang="en-US" altLang="ko-KR" sz="1000" dirty="0"/>
              <a:t>: 132 MB/s, 1GB/s, 2GB/s, 8GB/s, 24GB/s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옵션 </a:t>
            </a:r>
            <a:r>
              <a:rPr lang="en-US" altLang="ko-KR" sz="1000" dirty="0"/>
              <a:t>: TPM </a:t>
            </a:r>
            <a:r>
              <a:rPr lang="ko-KR" altLang="en-US" sz="1000" dirty="0"/>
              <a:t>보유</a:t>
            </a:r>
            <a:r>
              <a:rPr lang="en-US" altLang="ko-KR" sz="1000" dirty="0"/>
              <a:t>, </a:t>
            </a:r>
          </a:p>
        </p:txBody>
      </p:sp>
      <p:pic>
        <p:nvPicPr>
          <p:cNvPr id="33" name="Picture 6" descr="http://s7d5.scene7.com/is/image/ni/09161609_16x9?&amp;$ni-card-lg$">
            <a:extLst>
              <a:ext uri="{FF2B5EF4-FFF2-40B4-BE49-F238E27FC236}">
                <a16:creationId xmlns:a16="http://schemas.microsoft.com/office/drawing/2014/main" id="{75DD1653-E4CF-4C33-BFE8-0E1A6882F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189" y="2823496"/>
            <a:ext cx="2018492" cy="113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://s7d5.scene7.com/is/image/ni/09221602_16x9?&amp;$ni-card-lg$">
            <a:extLst>
              <a:ext uri="{FF2B5EF4-FFF2-40B4-BE49-F238E27FC236}">
                <a16:creationId xmlns:a16="http://schemas.microsoft.com/office/drawing/2014/main" id="{6C1DBD41-639C-4AD0-BD8C-AFC78B4AE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189" y="620932"/>
            <a:ext cx="2018493" cy="113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701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7280" y="196450"/>
            <a:ext cx="3050219" cy="558153"/>
          </a:xfrm>
        </p:spPr>
        <p:txBody>
          <a:bodyPr>
            <a:noAutofit/>
          </a:bodyPr>
          <a:lstStyle/>
          <a:p>
            <a:r>
              <a:rPr lang="en-US" altLang="ko-KR" sz="3000" u="sng" dirty="0"/>
              <a:t>Virtual bench</a:t>
            </a:r>
            <a:endParaRPr lang="ko-KR" altLang="en-US" sz="3000" u="sng" dirty="0"/>
          </a:p>
        </p:txBody>
      </p:sp>
      <p:sp>
        <p:nvSpPr>
          <p:cNvPr id="5" name="직사각형 4"/>
          <p:cNvSpPr/>
          <p:nvPr/>
        </p:nvSpPr>
        <p:spPr>
          <a:xfrm>
            <a:off x="7716937" y="3861430"/>
            <a:ext cx="3282498" cy="2327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동영상 </a:t>
            </a:r>
            <a:r>
              <a:rPr lang="en-US" altLang="ko-KR" dirty="0"/>
              <a:t>2</a:t>
            </a: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( Virtual bench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소개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)</a:t>
            </a: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https://www.youtube.com/watch?v=ocN2oTsYIG8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892" y="1274095"/>
            <a:ext cx="6972300" cy="23812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94642" y="754603"/>
            <a:ext cx="574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</a:rPr>
              <a:t>NI </a:t>
            </a:r>
            <a:r>
              <a:rPr lang="en-US" altLang="ko-KR" b="1" dirty="0" err="1">
                <a:solidFill>
                  <a:srgbClr val="333333"/>
                </a:solidFill>
                <a:latin typeface="Arial" panose="020B0604020202020204" pitchFamily="34" charset="0"/>
              </a:rPr>
              <a:t>VirtualBench</a:t>
            </a:r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</a:rPr>
              <a:t>, </a:t>
            </a:r>
            <a:r>
              <a:rPr lang="ko-KR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당신에게 필요한 단 하나의 측정장비</a:t>
            </a:r>
            <a:endParaRPr lang="ko-KR" alt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94642" y="5140643"/>
            <a:ext cx="50209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   </a:t>
            </a:r>
            <a:r>
              <a:rPr lang="en-US" altLang="ko-KR" sz="1600" dirty="0"/>
              <a:t>- </a:t>
            </a:r>
            <a:r>
              <a:rPr lang="ko-KR" altLang="en-US" sz="1600" dirty="0"/>
              <a:t>작은 크기의 효율적 공간활용 및 </a:t>
            </a:r>
            <a:r>
              <a:rPr lang="ko-KR" altLang="en-US" sz="1600" dirty="0" err="1"/>
              <a:t>휴대성</a:t>
            </a:r>
            <a:endParaRPr lang="en-US" altLang="ko-KR" sz="1600" dirty="0"/>
          </a:p>
          <a:p>
            <a:r>
              <a:rPr lang="ko-KR" altLang="en-US" sz="1600" dirty="0"/>
              <a:t>   </a:t>
            </a:r>
            <a:r>
              <a:rPr lang="en-US" altLang="ko-KR" sz="1600" dirty="0"/>
              <a:t>- </a:t>
            </a:r>
            <a:r>
              <a:rPr lang="ko-KR" altLang="en-US" sz="1600" dirty="0"/>
              <a:t>하나의 인터페이스 및 하나와 </a:t>
            </a:r>
            <a:r>
              <a:rPr lang="en-US" altLang="ko-KR" sz="1600" dirty="0"/>
              <a:t>PC</a:t>
            </a:r>
            <a:r>
              <a:rPr lang="ko-KR" altLang="en-US" sz="1600" dirty="0"/>
              <a:t>화면에서 확인</a:t>
            </a:r>
            <a:endParaRPr lang="en-US" altLang="ko-KR" sz="1600" dirty="0"/>
          </a:p>
          <a:p>
            <a:r>
              <a:rPr lang="ko-KR" altLang="en-US" sz="1600" dirty="0"/>
              <a:t>   </a:t>
            </a:r>
            <a:r>
              <a:rPr lang="en-US" altLang="ko-KR" sz="1600" dirty="0"/>
              <a:t>- </a:t>
            </a:r>
            <a:r>
              <a:rPr lang="ko-KR" altLang="en-US" sz="1600" dirty="0"/>
              <a:t>스크린샷 또는 </a:t>
            </a:r>
            <a:r>
              <a:rPr lang="en-US" altLang="ko-KR" sz="1600" dirty="0"/>
              <a:t>data</a:t>
            </a:r>
            <a:r>
              <a:rPr lang="ko-KR" altLang="en-US" sz="1600" dirty="0"/>
              <a:t>를 버튼클릭으로 간단히 저장</a:t>
            </a:r>
            <a:endParaRPr lang="en-US" altLang="ko-KR" sz="1600" dirty="0"/>
          </a:p>
          <a:p>
            <a:r>
              <a:rPr lang="en-US" altLang="ko-KR" sz="1600" dirty="0"/>
              <a:t>   - USB </a:t>
            </a:r>
            <a:r>
              <a:rPr lang="ko-KR" altLang="en-US" sz="1600" dirty="0"/>
              <a:t>플러그 앤 플레이 방식</a:t>
            </a:r>
          </a:p>
          <a:p>
            <a:endParaRPr lang="ko-KR" altLang="en-US" sz="1600" dirty="0"/>
          </a:p>
        </p:txBody>
      </p:sp>
      <p:sp>
        <p:nvSpPr>
          <p:cNvPr id="24" name="직사각형 23"/>
          <p:cNvSpPr/>
          <p:nvPr/>
        </p:nvSpPr>
        <p:spPr>
          <a:xfrm>
            <a:off x="906262" y="3917355"/>
            <a:ext cx="616205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</a:rPr>
              <a:t>5</a:t>
            </a:r>
            <a:r>
              <a:rPr lang="ko-KR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개의 </a:t>
            </a:r>
            <a:r>
              <a:rPr lang="ko-KR" altLang="en-US" b="1" dirty="0" err="1">
                <a:solidFill>
                  <a:srgbClr val="333333"/>
                </a:solidFill>
                <a:latin typeface="Arial" panose="020B0604020202020204" pitchFamily="34" charset="0"/>
              </a:rPr>
              <a:t>벤치탑</a:t>
            </a:r>
            <a:r>
              <a:rPr lang="ko-KR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 계측기</a:t>
            </a:r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</a:rPr>
              <a:t>. 1</a:t>
            </a:r>
            <a:r>
              <a:rPr lang="ko-KR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개의 인터페이스</a:t>
            </a:r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가장 필수적인 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5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개의 계측기를 하나의 장치에 결합하고 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PC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를 통해 제어할 수 있는 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“All-in-one”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계측기인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 Virtual bench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는 단순하고 편리하며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보다 효율적인 회로 디자인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디버깅 및 검증을 제공합니다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0658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0296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Virtual bench</a:t>
            </a: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92" y="1171398"/>
            <a:ext cx="6366122" cy="337397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240478" y="2165696"/>
            <a:ext cx="411332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33333"/>
                </a:solidFill>
                <a:latin typeface="Arial" panose="020B0604020202020204" pitchFamily="34" charset="0"/>
              </a:rPr>
              <a:t>Function</a:t>
            </a:r>
            <a:endParaRPr lang="ko-KR" altLang="en-US" sz="16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    -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복합 신호 오실로스코프</a:t>
            </a:r>
          </a:p>
          <a:p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    -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함수 발생기</a:t>
            </a:r>
          </a:p>
          <a:p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    -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디지털 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I/O</a:t>
            </a:r>
          </a:p>
          <a:p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    -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프로그래밍 가능한 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DC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파워 서플라이</a:t>
            </a:r>
          </a:p>
          <a:p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    -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디지털 </a:t>
            </a:r>
            <a:r>
              <a:rPr lang="ko-KR" altLang="en-US" sz="1600" dirty="0" err="1">
                <a:solidFill>
                  <a:srgbClr val="333333"/>
                </a:solidFill>
                <a:latin typeface="Arial" panose="020B0604020202020204" pitchFamily="34" charset="0"/>
              </a:rPr>
              <a:t>멀티미터</a:t>
            </a:r>
            <a:endParaRPr lang="ko-KR" altLang="en-US" sz="16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706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06984" y="365125"/>
            <a:ext cx="10515600" cy="55815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LabVIEW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2061" y="1169768"/>
            <a:ext cx="6662303" cy="25287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800" dirty="0"/>
              <a:t>LabVIEW</a:t>
            </a:r>
            <a:r>
              <a:rPr lang="ko-KR" altLang="en-US" sz="1800" dirty="0"/>
              <a:t>는 측정 및 제어 시스템을 구축하는 엔지니어를 위한 통합 개발 환경입니다</a:t>
            </a:r>
            <a:r>
              <a:rPr lang="en-US" altLang="ko-KR" sz="1800" dirty="0"/>
              <a:t>.</a:t>
            </a:r>
          </a:p>
          <a:p>
            <a:endParaRPr lang="en-US" altLang="ko-KR" sz="1800" dirty="0"/>
          </a:p>
          <a:p>
            <a:r>
              <a:rPr lang="ko-KR" altLang="en-US" sz="1800" dirty="0"/>
              <a:t>     그래픽 기반의  프로그래밍 언어</a:t>
            </a:r>
            <a:endParaRPr lang="en-US" altLang="ko-KR" sz="1800" dirty="0"/>
          </a:p>
          <a:p>
            <a:r>
              <a:rPr lang="en-US" altLang="ko-KR" sz="1800" dirty="0"/>
              <a:t>     </a:t>
            </a:r>
            <a:r>
              <a:rPr lang="ko-KR" altLang="en-US" sz="1800" dirty="0"/>
              <a:t>데이터 분석 및 신호 프로세싱을 위한 개방형 아키텍처</a:t>
            </a:r>
            <a:endParaRPr lang="en-US" altLang="ko-KR" sz="1800" dirty="0"/>
          </a:p>
          <a:p>
            <a:r>
              <a:rPr lang="ko-KR" altLang="en-US" sz="1800" dirty="0"/>
              <a:t>     아이디어의 직관적 구현</a:t>
            </a:r>
            <a:r>
              <a:rPr lang="en-US" altLang="ko-KR" sz="1800" dirty="0"/>
              <a:t>, </a:t>
            </a:r>
          </a:p>
          <a:p>
            <a:r>
              <a:rPr lang="en-US" altLang="ko-KR" sz="1800" dirty="0"/>
              <a:t>     </a:t>
            </a:r>
            <a:r>
              <a:rPr lang="ko-KR" altLang="en-US" sz="1800" dirty="0"/>
              <a:t>테스트 시간 단축 및 수집한 데이터의 전략적 분석</a:t>
            </a:r>
            <a:endParaRPr lang="en-US" altLang="ko-KR" sz="1800" dirty="0"/>
          </a:p>
        </p:txBody>
      </p:sp>
      <p:pic>
        <p:nvPicPr>
          <p:cNvPr id="1026" name="Picture 2" descr="http://www.ni.com/images/coreblock/col2/00001181355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171" y="4483025"/>
            <a:ext cx="10668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ni.com/images/coreblock/col2/02051001_0782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896" y="4538064"/>
            <a:ext cx="10668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ni.com/images/coreblock/col2/LV2012_Hero_Instant_Measur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621" y="4452247"/>
            <a:ext cx="10668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ni.com/images/coreblock/col2/math_analysi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030" y="4452247"/>
            <a:ext cx="10668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68129" y="4113693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간단한 개발 환경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867139" y="4125114"/>
            <a:ext cx="2175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다양한 하드웨어 통합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907783" y="4105378"/>
            <a:ext cx="1569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직접적 </a:t>
            </a:r>
            <a:r>
              <a:rPr lang="en-US" altLang="ko-KR" sz="1600" b="1" dirty="0"/>
              <a:t>UI </a:t>
            </a:r>
            <a:r>
              <a:rPr lang="ko-KR" altLang="en-US" sz="1600" b="1" dirty="0"/>
              <a:t>설정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9101128" y="4105378"/>
            <a:ext cx="2438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종합분석 및 신호처리 </a:t>
            </a:r>
            <a:r>
              <a:rPr lang="en-US" altLang="ko-KR" sz="1600" b="1" dirty="0"/>
              <a:t>IP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73642" y="5392529"/>
            <a:ext cx="237056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0" i="0" dirty="0">
                <a:solidFill>
                  <a:srgbClr val="555555"/>
                </a:solidFill>
                <a:effectLst/>
                <a:latin typeface="hmcL"/>
              </a:rPr>
              <a:t>엔지니어들의 코드 맵핑 방식에 적합한 직관적인 그래픽 프로그래밍으로 친숙한 환경제공</a:t>
            </a:r>
            <a:endParaRPr lang="ko-KR" altLang="en-US" sz="1600" dirty="0"/>
          </a:p>
        </p:txBody>
      </p:sp>
      <p:sp>
        <p:nvSpPr>
          <p:cNvPr id="7" name="직사각형 6"/>
          <p:cNvSpPr/>
          <p:nvPr/>
        </p:nvSpPr>
        <p:spPr>
          <a:xfrm>
            <a:off x="3801249" y="5462019"/>
            <a:ext cx="2287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사용하는 버스와 측정 하드웨어의 종류에 관계 없이 데이터를 수집</a:t>
            </a:r>
            <a:endParaRPr lang="ko-KR" altLang="en-US" sz="1600" dirty="0"/>
          </a:p>
        </p:txBody>
      </p:sp>
      <p:sp>
        <p:nvSpPr>
          <p:cNvPr id="8" name="직사각형 7"/>
          <p:cNvSpPr/>
          <p:nvPr/>
        </p:nvSpPr>
        <p:spPr>
          <a:xfrm>
            <a:off x="6623986" y="5462019"/>
            <a:ext cx="24771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Drag&amp;Drop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인터페이스로 </a:t>
            </a:r>
            <a:endParaRPr lang="en-US" altLang="ko-KR" sz="16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편리하고 빠른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데이터 시각화 처리와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UI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개발</a:t>
            </a:r>
            <a:endParaRPr lang="ko-KR" altLang="en-US" sz="1600" dirty="0"/>
          </a:p>
        </p:txBody>
      </p:sp>
      <p:sp>
        <p:nvSpPr>
          <p:cNvPr id="9" name="직사각형 8"/>
          <p:cNvSpPr/>
          <p:nvPr/>
        </p:nvSpPr>
        <p:spPr>
          <a:xfrm>
            <a:off x="9666291" y="5338164"/>
            <a:ext cx="169370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데이터 분석과 고급 제어를 위한 알고리즘을 직접 개발 가능</a:t>
            </a:r>
            <a:endParaRPr lang="ko-KR" altLang="en-US" sz="1600" dirty="0"/>
          </a:p>
        </p:txBody>
      </p:sp>
      <p:sp>
        <p:nvSpPr>
          <p:cNvPr id="21" name="직사각형 20"/>
          <p:cNvSpPr/>
          <p:nvPr/>
        </p:nvSpPr>
        <p:spPr>
          <a:xfrm>
            <a:off x="8031233" y="212436"/>
            <a:ext cx="3048099" cy="2216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LabVIEW 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http://f1.media.brightcove.com/4/1326282160001/1326282160001_5430662657001_5430633632001.mp4?pubId=1326282160001&amp;videoId=5430633632001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12376896" y="2712192"/>
            <a:ext cx="3048099" cy="1250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LabVIEW</a:t>
            </a:r>
            <a:r>
              <a:rPr lang="ko-KR" altLang="en-US" dirty="0"/>
              <a:t>로 </a:t>
            </a:r>
            <a:r>
              <a:rPr lang="ko-KR" altLang="en-US" dirty="0" err="1"/>
              <a:t>데이타수집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https://www.youtube.com/watch?v=uobD6T9xby8</a:t>
            </a:r>
            <a:endParaRPr lang="ko-KR" altLang="en-US" dirty="0"/>
          </a:p>
        </p:txBody>
      </p:sp>
      <p:pic>
        <p:nvPicPr>
          <p:cNvPr id="4" name="Picture 2" descr="http://s7d5.scene7.com/is/image/ni/lv_2017?&amp;$ni-icon-lg$">
            <a:extLst>
              <a:ext uri="{FF2B5EF4-FFF2-40B4-BE49-F238E27FC236}">
                <a16:creationId xmlns:a16="http://schemas.microsoft.com/office/drawing/2014/main" id="{5F98F391-3CDC-47AC-A049-3E6B4DA73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4" y="134986"/>
            <a:ext cx="1163920" cy="101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20FB4CC-715D-4DDC-95D3-0B2E4B713FC9}"/>
              </a:ext>
            </a:extLst>
          </p:cNvPr>
          <p:cNvSpPr/>
          <p:nvPr/>
        </p:nvSpPr>
        <p:spPr>
          <a:xfrm>
            <a:off x="8031233" y="2575623"/>
            <a:ext cx="3048099" cy="1295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LabVIEW 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https://www.youtube.com/watch?v=dvShgNdY_GE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7453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47583" y="231097"/>
            <a:ext cx="3201139" cy="620296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Virtual bench</a:t>
            </a:r>
            <a:endParaRPr lang="ko-KR" altLang="en-US" sz="3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030" y="1284177"/>
            <a:ext cx="2182233" cy="159303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370" y="1472690"/>
            <a:ext cx="1905000" cy="139065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477014"/>
              </p:ext>
            </p:extLst>
          </p:nvPr>
        </p:nvGraphicFramePr>
        <p:xfrm>
          <a:off x="1964062" y="3037323"/>
          <a:ext cx="7340600" cy="3284744"/>
        </p:xfrm>
        <a:graphic>
          <a:graphicData uri="http://schemas.openxmlformats.org/drawingml/2006/table">
            <a:tbl>
              <a:tblPr/>
              <a:tblGrid>
                <a:gridCol w="1473200">
                  <a:extLst>
                    <a:ext uri="{9D8B030D-6E8A-4147-A177-3AD203B41FA5}">
                      <a16:colId xmlns:a16="http://schemas.microsoft.com/office/drawing/2014/main" val="2074099946"/>
                    </a:ext>
                  </a:extLst>
                </a:gridCol>
                <a:gridCol w="2933700">
                  <a:extLst>
                    <a:ext uri="{9D8B030D-6E8A-4147-A177-3AD203B41FA5}">
                      <a16:colId xmlns:a16="http://schemas.microsoft.com/office/drawing/2014/main" val="2324118186"/>
                    </a:ext>
                  </a:extLst>
                </a:gridCol>
                <a:gridCol w="2933700">
                  <a:extLst>
                    <a:ext uri="{9D8B030D-6E8A-4147-A177-3AD203B41FA5}">
                      <a16:colId xmlns:a16="http://schemas.microsoft.com/office/drawing/2014/main" val="2775866893"/>
                    </a:ext>
                  </a:extLst>
                </a:gridCol>
              </a:tblGrid>
              <a:tr h="267224"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오실로스코프</a:t>
                      </a:r>
                    </a:p>
                  </a:txBody>
                  <a:tcPr marL="13716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100M Hz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350M Hz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5973066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Analog, 34 Digital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ch Analog, 34 Digital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8196463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GS/s (1ch), 500 MS/s/</a:t>
                      </a:r>
                      <a:r>
                        <a:rPr lang="en-US" sz="10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</a:t>
                      </a:r>
                      <a:r>
                        <a:rPr 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(2ch)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채널당 </a:t>
                      </a:r>
                      <a:r>
                        <a:rPr lang="en-US" altLang="ko-KR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 </a:t>
                      </a:r>
                      <a:r>
                        <a:rPr 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GS/s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28286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 발생기</a:t>
                      </a:r>
                    </a:p>
                  </a:txBody>
                  <a:tcPr marL="13716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 MHz (</a:t>
                      </a:r>
                      <a:r>
                        <a:rPr lang="ko-KR" alt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사인파</a:t>
                      </a:r>
                      <a:r>
                        <a:rPr lang="en-US" altLang="ko-KR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5 MHz (</a:t>
                      </a:r>
                      <a:r>
                        <a:rPr lang="ko-KR" alt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사각파</a:t>
                      </a:r>
                      <a:r>
                        <a:rPr lang="en-US" altLang="ko-KR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 MHz (</a:t>
                      </a:r>
                      <a:r>
                        <a:rPr lang="ko-KR" alt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사인파</a:t>
                      </a:r>
                      <a:r>
                        <a:rPr lang="en-US" altLang="ko-KR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5 MHz (</a:t>
                      </a:r>
                      <a:r>
                        <a:rPr lang="ko-KR" alt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사각파</a:t>
                      </a:r>
                      <a:r>
                        <a:rPr lang="en-US" altLang="ko-KR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865857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채널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채널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3392966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디지털 멀티미터</a:t>
                      </a:r>
                    </a:p>
                  </a:txBody>
                  <a:tcPr marL="13716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1/2 digit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1/2 digit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2191962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300V  10A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300V  10A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5495812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DC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파워써플라이</a:t>
                      </a:r>
                    </a:p>
                  </a:txBody>
                  <a:tcPr marL="13716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2836298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( 6V * 1A ) ( 25V * 0.5A ) ( -25V * 0.5A 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( 6V * 3A ) ( 25V * 1A ) ( -25V * 1A 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38599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디지털 </a:t>
                      </a:r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I/O</a:t>
                      </a:r>
                    </a:p>
                  </a:txBody>
                  <a:tcPr marL="13716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채널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채널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074367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연결성</a:t>
                      </a:r>
                    </a:p>
                  </a:txBody>
                  <a:tcPr marL="13716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USB, WiFi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USB, WiFi, </a:t>
                      </a:r>
                      <a:r>
                        <a:rPr lang="ko-KR" alt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이더넷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1849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크기</a:t>
                      </a:r>
                    </a:p>
                  </a:txBody>
                  <a:tcPr marL="13716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25.4 × 19.05 × 7.37 cm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30.48 x 20.32 x 9.4 cm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7733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429959" y="2632559"/>
            <a:ext cx="862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VB 8012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334389" y="2652550"/>
            <a:ext cx="862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VB 8034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46592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3842" y="3592888"/>
            <a:ext cx="1905000" cy="13906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2994" y="1373584"/>
            <a:ext cx="3050219" cy="558153"/>
          </a:xfrm>
        </p:spPr>
        <p:txBody>
          <a:bodyPr>
            <a:noAutofit/>
          </a:bodyPr>
          <a:lstStyle/>
          <a:p>
            <a:r>
              <a:rPr lang="en-US" altLang="ko-KR" sz="3000" u="sng" dirty="0"/>
              <a:t>GPIB</a:t>
            </a:r>
            <a:endParaRPr lang="ko-KR" altLang="en-US" sz="30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470788" y="207788"/>
            <a:ext cx="6754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인터페이스 카드 </a:t>
            </a:r>
            <a:r>
              <a:rPr lang="en-US" altLang="ko-KR" sz="3600" dirty="0"/>
              <a:t>( GPIB/ CAN )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788895" y="2209155"/>
            <a:ext cx="75536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Plug In type : </a:t>
            </a:r>
            <a:r>
              <a:rPr lang="ko-KR" altLang="en-US" dirty="0"/>
              <a:t>사용자 컴퓨터의 </a:t>
            </a:r>
            <a:r>
              <a:rPr lang="en-US" altLang="ko-KR" dirty="0"/>
              <a:t>slot(BUS)</a:t>
            </a:r>
            <a:r>
              <a:rPr lang="ko-KR" altLang="en-US" dirty="0"/>
              <a:t>에 직접 체결하는 방식으로</a:t>
            </a:r>
            <a:endParaRPr lang="en-US" altLang="ko-KR" dirty="0"/>
          </a:p>
          <a:p>
            <a:r>
              <a:rPr lang="en-US" altLang="ko-KR" dirty="0"/>
              <a:t>                     </a:t>
            </a:r>
            <a:r>
              <a:rPr lang="ko-KR" altLang="en-US" dirty="0"/>
              <a:t> 가장 전통적으로 많이 사용하는 방식으로 </a:t>
            </a:r>
            <a:r>
              <a:rPr lang="en-US" altLang="ko-KR" dirty="0"/>
              <a:t>PCI-GPIB</a:t>
            </a:r>
            <a:r>
              <a:rPr lang="ko-KR" altLang="en-US" dirty="0"/>
              <a:t>를 </a:t>
            </a:r>
            <a:endParaRPr lang="en-US" altLang="ko-KR" dirty="0"/>
          </a:p>
          <a:p>
            <a:r>
              <a:rPr lang="en-US" altLang="ko-KR" dirty="0"/>
              <a:t>                      </a:t>
            </a:r>
            <a:r>
              <a:rPr lang="ko-KR" altLang="en-US" dirty="0"/>
              <a:t>비롯해</a:t>
            </a:r>
            <a:r>
              <a:rPr lang="en-US" altLang="ko-KR" dirty="0"/>
              <a:t>, </a:t>
            </a:r>
            <a:r>
              <a:rPr lang="en-US" altLang="ko-KR" dirty="0" err="1"/>
              <a:t>PCIe</a:t>
            </a:r>
            <a:r>
              <a:rPr lang="en-US" altLang="ko-KR" dirty="0"/>
              <a:t> , PXI </a:t>
            </a:r>
            <a:r>
              <a:rPr lang="ko-KR" altLang="en-US" dirty="0"/>
              <a:t>등이 공급됩니다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713" y="1910497"/>
            <a:ext cx="1905000" cy="13906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974" y="1583920"/>
            <a:ext cx="1905000" cy="13906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52994" y="3852880"/>
            <a:ext cx="77351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외장형 </a:t>
            </a:r>
            <a:r>
              <a:rPr lang="en-US" altLang="ko-KR" dirty="0"/>
              <a:t>GPIB : </a:t>
            </a:r>
            <a:r>
              <a:rPr lang="ko-KR" altLang="en-US" dirty="0"/>
              <a:t>최근 편리성으로 가장 많은 사용자들이 사용하는   </a:t>
            </a:r>
            <a:endParaRPr lang="en-US" altLang="ko-KR" dirty="0"/>
          </a:p>
          <a:p>
            <a:r>
              <a:rPr lang="en-US" altLang="ko-KR" dirty="0"/>
              <a:t>                      USB-GPIB-HS</a:t>
            </a:r>
            <a:r>
              <a:rPr lang="ko-KR" altLang="en-US" dirty="0"/>
              <a:t>를 비롯해 </a:t>
            </a:r>
            <a:r>
              <a:rPr lang="en-US" altLang="ko-KR" dirty="0"/>
              <a:t>GPIB</a:t>
            </a:r>
            <a:r>
              <a:rPr lang="ko-KR" altLang="en-US" dirty="0"/>
              <a:t>통신을 시리얼 혹은 </a:t>
            </a:r>
            <a:endParaRPr lang="en-US" altLang="ko-KR" dirty="0"/>
          </a:p>
          <a:p>
            <a:r>
              <a:rPr lang="en-US" altLang="ko-KR" dirty="0"/>
              <a:t>                      Ethernet</a:t>
            </a:r>
            <a:r>
              <a:rPr lang="ko-KR" altLang="en-US" dirty="0"/>
              <a:t> 통신으로 변경하는 </a:t>
            </a:r>
            <a:r>
              <a:rPr lang="en-US" altLang="ko-KR" dirty="0"/>
              <a:t>converter</a:t>
            </a:r>
            <a:r>
              <a:rPr lang="ko-KR" altLang="en-US" dirty="0"/>
              <a:t>등이 공급됩니다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                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8629" y="3627724"/>
            <a:ext cx="190500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85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2994" y="1373584"/>
            <a:ext cx="3050219" cy="558153"/>
          </a:xfrm>
        </p:spPr>
        <p:txBody>
          <a:bodyPr>
            <a:noAutofit/>
          </a:bodyPr>
          <a:lstStyle/>
          <a:p>
            <a:r>
              <a:rPr lang="en-US" altLang="ko-KR" sz="3000" u="sng" dirty="0"/>
              <a:t>CAN</a:t>
            </a:r>
            <a:endParaRPr lang="ko-KR" altLang="en-US" sz="30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470788" y="207788"/>
            <a:ext cx="6754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인터페이스 카드 </a:t>
            </a:r>
            <a:r>
              <a:rPr lang="en-US" altLang="ko-KR" sz="3600" dirty="0"/>
              <a:t>( GPIB/ CAN )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788895" y="2209155"/>
            <a:ext cx="69862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PCI-CAN : </a:t>
            </a:r>
            <a:r>
              <a:rPr lang="ko-KR" altLang="en-US" dirty="0"/>
              <a:t>가장 일반적으로 고성능 고안정성을 위해 사용하며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                 </a:t>
            </a:r>
            <a:r>
              <a:rPr lang="ko-KR" altLang="en-US" dirty="0"/>
              <a:t>고속 </a:t>
            </a:r>
            <a:r>
              <a:rPr lang="en-US" altLang="ko-KR" dirty="0"/>
              <a:t>/ </a:t>
            </a:r>
            <a:r>
              <a:rPr lang="ko-KR" altLang="en-US" dirty="0"/>
              <a:t>저속 </a:t>
            </a:r>
            <a:r>
              <a:rPr lang="en-US" altLang="ko-KR" dirty="0"/>
              <a:t>/ </a:t>
            </a:r>
            <a:r>
              <a:rPr lang="ko-KR" altLang="en-US" dirty="0" err="1"/>
              <a:t>고저속</a:t>
            </a:r>
            <a:r>
              <a:rPr lang="ko-KR" altLang="en-US" dirty="0"/>
              <a:t> 겸용 세 모드에 대하여 각각</a:t>
            </a:r>
            <a:endParaRPr lang="en-US" altLang="ko-KR" dirty="0"/>
          </a:p>
          <a:p>
            <a:r>
              <a:rPr lang="en-US" altLang="ko-KR" dirty="0"/>
              <a:t>                </a:t>
            </a:r>
            <a:r>
              <a:rPr lang="ko-KR" altLang="en-US" dirty="0"/>
              <a:t> </a:t>
            </a:r>
            <a:r>
              <a:rPr lang="en-US" altLang="ko-KR" dirty="0"/>
              <a:t>1ch</a:t>
            </a:r>
            <a:r>
              <a:rPr lang="ko-KR" altLang="en-US" dirty="0"/>
              <a:t>과 </a:t>
            </a:r>
            <a:r>
              <a:rPr lang="en-US" altLang="ko-KR" dirty="0"/>
              <a:t>2ch</a:t>
            </a:r>
            <a:r>
              <a:rPr lang="ko-KR" altLang="en-US" dirty="0"/>
              <a:t>를 제공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852994" y="3413218"/>
            <a:ext cx="7735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USB-CAN : </a:t>
            </a:r>
            <a:r>
              <a:rPr lang="ko-KR" altLang="en-US" dirty="0"/>
              <a:t>고속 </a:t>
            </a:r>
            <a:r>
              <a:rPr lang="en-US" altLang="ko-KR" dirty="0"/>
              <a:t>/ </a:t>
            </a:r>
            <a:r>
              <a:rPr lang="ko-KR" altLang="en-US" dirty="0"/>
              <a:t>저속 두가지 모드에 대하여 </a:t>
            </a:r>
            <a:r>
              <a:rPr lang="en-US" altLang="ko-KR" dirty="0"/>
              <a:t>1ch</a:t>
            </a:r>
            <a:r>
              <a:rPr lang="ko-KR" altLang="en-US" dirty="0"/>
              <a:t>용 </a:t>
            </a:r>
            <a:r>
              <a:rPr lang="en-US" altLang="ko-KR" dirty="0"/>
              <a:t>CAN</a:t>
            </a:r>
            <a:r>
              <a:rPr lang="ko-KR" altLang="en-US" dirty="0"/>
              <a:t>통신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6629" y="3132485"/>
            <a:ext cx="1905000" cy="13906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265" y="1882202"/>
            <a:ext cx="1905000" cy="13906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50752" y="4487521"/>
            <a:ext cx="7735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CAN in platform : HILS</a:t>
            </a:r>
            <a:r>
              <a:rPr lang="ko-KR" altLang="en-US" dirty="0"/>
              <a:t>와 같이 종합적인 시스템내에서 </a:t>
            </a:r>
            <a:r>
              <a:rPr lang="en-US" altLang="ko-KR" dirty="0"/>
              <a:t>CAN</a:t>
            </a:r>
            <a:r>
              <a:rPr lang="ko-KR" altLang="en-US" dirty="0"/>
              <a:t>은 </a:t>
            </a:r>
            <a:endParaRPr lang="en-US" altLang="ko-KR" dirty="0"/>
          </a:p>
          <a:p>
            <a:r>
              <a:rPr lang="en-US" altLang="ko-KR" dirty="0"/>
              <a:t>                           CRIO platform</a:t>
            </a:r>
            <a:r>
              <a:rPr lang="ko-KR" altLang="en-US" dirty="0"/>
              <a:t>에서 모듈로 제공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5265" y="4244765"/>
            <a:ext cx="2003612" cy="145762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834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152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815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Power Supply</a:t>
            </a:r>
            <a:endParaRPr lang="ko-KR" altLang="en-US" dirty="0"/>
          </a:p>
        </p:txBody>
      </p:sp>
      <p:pic>
        <p:nvPicPr>
          <p:cNvPr id="1030" name="Picture 6" descr="http://www.ni.com/images/coreblock/col2/LV2012_Hero_Instant_Meas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730" y="3328479"/>
            <a:ext cx="1674584" cy="125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17341" y="2862717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신속한 현장 지원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520582" y="2865260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다양한 제품 라인업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359517" y="2862717"/>
            <a:ext cx="2175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컨트롤 프로그램 제공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8967942" y="2849069"/>
            <a:ext cx="2254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Customizing solution</a:t>
            </a:r>
            <a:endParaRPr lang="ko-KR" altLang="en-US" sz="1600" b="1" dirty="0"/>
          </a:p>
        </p:txBody>
      </p:sp>
      <p:sp>
        <p:nvSpPr>
          <p:cNvPr id="6" name="직사각형 5"/>
          <p:cNvSpPr/>
          <p:nvPr/>
        </p:nvSpPr>
        <p:spPr>
          <a:xfrm>
            <a:off x="863065" y="4878512"/>
            <a:ext cx="23705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0" i="0" dirty="0">
                <a:effectLst/>
                <a:latin typeface="hmcL"/>
              </a:rPr>
              <a:t>사용상 문제 발생시 신속한 현장 대응</a:t>
            </a:r>
            <a:endParaRPr lang="ko-KR" altLang="en-US" sz="1600" dirty="0"/>
          </a:p>
        </p:txBody>
      </p:sp>
      <p:sp>
        <p:nvSpPr>
          <p:cNvPr id="7" name="직사각형 6"/>
          <p:cNvSpPr/>
          <p:nvPr/>
        </p:nvSpPr>
        <p:spPr>
          <a:xfrm>
            <a:off x="3619179" y="4878513"/>
            <a:ext cx="22874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Over spec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으로 인한 </a:t>
            </a:r>
            <a:r>
              <a:rPr lang="ko-KR" altLang="en-US" sz="1600" dirty="0" err="1">
                <a:solidFill>
                  <a:srgbClr val="333333"/>
                </a:solidFill>
                <a:latin typeface="Arial" panose="020B0604020202020204" pitchFamily="34" charset="0"/>
              </a:rPr>
              <a:t>과비용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 지양</a:t>
            </a:r>
            <a:endParaRPr lang="ko-KR" altLang="en-US" sz="1600" dirty="0"/>
          </a:p>
        </p:txBody>
      </p:sp>
      <p:sp>
        <p:nvSpPr>
          <p:cNvPr id="8" name="직사각형 7"/>
          <p:cNvSpPr/>
          <p:nvPr/>
        </p:nvSpPr>
        <p:spPr>
          <a:xfrm>
            <a:off x="6283876" y="4918185"/>
            <a:ext cx="24771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초보자도 쉽게 사용할 수 있는 편리하고 빠른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데이터 시각화와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UI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개발</a:t>
            </a:r>
            <a:endParaRPr lang="ko-KR" altLang="en-US" sz="1600" dirty="0"/>
          </a:p>
        </p:txBody>
      </p:sp>
      <p:sp>
        <p:nvSpPr>
          <p:cNvPr id="9" name="직사각형 8"/>
          <p:cNvSpPr/>
          <p:nvPr/>
        </p:nvSpPr>
        <p:spPr>
          <a:xfrm>
            <a:off x="9138235" y="4878512"/>
            <a:ext cx="21058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엔지니어 요구사항에 맞춤형 제품 개발 및 공급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endParaRPr lang="ko-KR" alt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760249" y="1090115"/>
            <a:ext cx="110472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ODA Programmable Power Supply</a:t>
            </a:r>
            <a:r>
              <a:rPr lang="ko-KR" altLang="en-US" dirty="0"/>
              <a:t>는 전통적인 </a:t>
            </a:r>
            <a:r>
              <a:rPr lang="en-US" altLang="ko-KR" dirty="0"/>
              <a:t>Linear</a:t>
            </a:r>
            <a:r>
              <a:rPr lang="ko-KR" altLang="en-US" dirty="0"/>
              <a:t>방식의 </a:t>
            </a:r>
            <a:r>
              <a:rPr lang="en-US" altLang="ko-KR" dirty="0"/>
              <a:t>Power Supply</a:t>
            </a:r>
            <a:r>
              <a:rPr lang="ko-KR" altLang="en-US" dirty="0"/>
              <a:t>에 이어 </a:t>
            </a:r>
            <a:endParaRPr lang="en-US" altLang="ko-KR" dirty="0"/>
          </a:p>
          <a:p>
            <a:r>
              <a:rPr lang="en-US" altLang="ko-KR" dirty="0"/>
              <a:t>SMPS(Switching Mode Power Supply) </a:t>
            </a:r>
            <a:r>
              <a:rPr lang="ko-KR" altLang="en-US" dirty="0"/>
              <a:t>또한 성능적 신뢰를 기반으로 엔지니어들의 호평을 받고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포엔스는</a:t>
            </a:r>
            <a:r>
              <a:rPr lang="ko-KR" altLang="en-US" dirty="0"/>
              <a:t> </a:t>
            </a:r>
            <a:r>
              <a:rPr lang="en-US" altLang="ko-KR" dirty="0"/>
              <a:t>ODA</a:t>
            </a:r>
            <a:r>
              <a:rPr lang="ko-KR" altLang="en-US" dirty="0"/>
              <a:t>와의 협력관계를 통해 국내 파워 </a:t>
            </a:r>
            <a:r>
              <a:rPr lang="ko-KR" altLang="en-US" dirty="0" err="1"/>
              <a:t>써플라이</a:t>
            </a:r>
            <a:r>
              <a:rPr lang="ko-KR" altLang="en-US" dirty="0"/>
              <a:t> 시장의 독보적 성장을 보인 </a:t>
            </a:r>
            <a:r>
              <a:rPr lang="en-US" altLang="ko-KR" dirty="0"/>
              <a:t>ODA Power Supply</a:t>
            </a:r>
          </a:p>
          <a:p>
            <a:r>
              <a:rPr lang="ko-KR" altLang="en-US" dirty="0"/>
              <a:t>에 대한 다음과 같은 고객 </a:t>
            </a:r>
            <a:r>
              <a:rPr lang="en-US" altLang="ko-KR" dirty="0"/>
              <a:t>benefit</a:t>
            </a:r>
            <a:r>
              <a:rPr lang="ko-KR" altLang="en-US" dirty="0"/>
              <a:t>을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3795103" y="3278630"/>
            <a:ext cx="1799962" cy="1392870"/>
            <a:chOff x="1082606" y="3314140"/>
            <a:chExt cx="3853913" cy="1656431"/>
          </a:xfrm>
          <a:gradFill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</a:gradFill>
        </p:grpSpPr>
        <p:pic>
          <p:nvPicPr>
            <p:cNvPr id="19" name="Picture 4" descr="http://www.odacore.com/kor/images/pro_15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9704" y="3314140"/>
              <a:ext cx="1390650" cy="754322"/>
            </a:xfrm>
            <a:prstGeom prst="rect">
              <a:avLst/>
            </a:prstGeom>
            <a:grpFill/>
            <a:extLst/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3143" y="3314140"/>
              <a:ext cx="1044420" cy="878541"/>
            </a:xfrm>
            <a:prstGeom prst="rect">
              <a:avLst/>
            </a:prstGeom>
            <a:grpFill/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4016" y="4068462"/>
              <a:ext cx="652503" cy="862988"/>
            </a:xfrm>
            <a:prstGeom prst="rect">
              <a:avLst/>
            </a:prstGeom>
            <a:grpFill/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2606" y="4041849"/>
              <a:ext cx="1027173" cy="847725"/>
            </a:xfrm>
            <a:prstGeom prst="rect">
              <a:avLst/>
            </a:prstGeom>
            <a:grpFill/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86360" y="4192681"/>
              <a:ext cx="2097656" cy="777890"/>
            </a:xfrm>
            <a:prstGeom prst="rect">
              <a:avLst/>
            </a:prstGeom>
            <a:grpFill/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90492" y="3353018"/>
              <a:ext cx="1067040" cy="676565"/>
            </a:xfrm>
            <a:prstGeom prst="rect">
              <a:avLst/>
            </a:prstGeom>
            <a:grpFill/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536" y="3328479"/>
            <a:ext cx="1812223" cy="1274911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8745850" y="3241382"/>
            <a:ext cx="2282107" cy="1552001"/>
            <a:chOff x="8745850" y="3241382"/>
            <a:chExt cx="2282107" cy="155200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45850" y="3241382"/>
              <a:ext cx="1600200" cy="1552001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009641" y="3249704"/>
              <a:ext cx="1018316" cy="1388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8786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7280" y="196450"/>
            <a:ext cx="3050219" cy="558153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Power Supply</a:t>
            </a:r>
            <a:endParaRPr lang="ko-KR" altLang="en-US" sz="30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94" y="1553592"/>
            <a:ext cx="5061061" cy="25161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44050" y="1727526"/>
            <a:ext cx="3085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SMPS</a:t>
            </a:r>
            <a:r>
              <a:rPr lang="en-US" altLang="ko-KR" dirty="0"/>
              <a:t>  EX </a:t>
            </a:r>
            <a:r>
              <a:rPr lang="ko-KR" altLang="en-US" dirty="0"/>
              <a:t>시리즈 </a:t>
            </a:r>
            <a:r>
              <a:rPr lang="en-US" altLang="ko-KR" dirty="0"/>
              <a:t>( </a:t>
            </a:r>
            <a:r>
              <a:rPr lang="ko-KR" altLang="en-US" dirty="0"/>
              <a:t>산업용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6286961" y="2451742"/>
            <a:ext cx="5662381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ea"/>
                <a:ea typeface="+mj-ea"/>
              </a:rPr>
              <a:t>다양한 </a:t>
            </a:r>
            <a:r>
              <a:rPr lang="en-US" altLang="ko-KR" sz="1600" dirty="0">
                <a:latin typeface="+mj-ea"/>
                <a:ea typeface="+mj-ea"/>
              </a:rPr>
              <a:t>rage : 20V * 10A ~  </a:t>
            </a:r>
            <a:r>
              <a:rPr lang="ko-KR" altLang="en-US" sz="1600" dirty="0">
                <a:latin typeface="+mj-ea"/>
                <a:ea typeface="+mj-ea"/>
              </a:rPr>
              <a:t>최대 </a:t>
            </a:r>
            <a:r>
              <a:rPr lang="en-US" altLang="ko-KR" sz="1600" dirty="0">
                <a:latin typeface="+mj-ea"/>
                <a:ea typeface="+mj-ea"/>
              </a:rPr>
              <a:t>600V </a:t>
            </a:r>
            <a:r>
              <a:rPr lang="ko-KR" altLang="en-US" sz="1600" dirty="0">
                <a:latin typeface="+mj-ea"/>
                <a:ea typeface="+mj-ea"/>
              </a:rPr>
              <a:t>혹은 최대 </a:t>
            </a:r>
            <a:r>
              <a:rPr lang="en-US" altLang="ko-KR" sz="1600" dirty="0">
                <a:latin typeface="+mj-ea"/>
                <a:ea typeface="+mj-ea"/>
              </a:rPr>
              <a:t>120A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Resolution : 4 digit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RS-232C, RS485, USB </a:t>
            </a:r>
            <a:r>
              <a:rPr lang="ko-KR" altLang="en-US" sz="1600" dirty="0">
                <a:latin typeface="+mj-ea"/>
                <a:ea typeface="+mj-ea"/>
              </a:rPr>
              <a:t>통신 기본제공</a:t>
            </a:r>
            <a:endParaRPr lang="en-US" altLang="ko-KR" sz="1600" dirty="0">
              <a:latin typeface="+mj-ea"/>
              <a:ea typeface="+mj-ea"/>
            </a:endParaRPr>
          </a:p>
          <a:p>
            <a:r>
              <a:rPr lang="en-US" altLang="ko-KR" sz="1600" dirty="0">
                <a:latin typeface="+mj-ea"/>
                <a:ea typeface="+mj-ea"/>
              </a:rPr>
              <a:t>   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(TCP/IP </a:t>
            </a:r>
            <a:r>
              <a:rPr lang="ko-KR" altLang="en-US" sz="1600" dirty="0">
                <a:latin typeface="+mj-ea"/>
                <a:ea typeface="+mj-ea"/>
              </a:rPr>
              <a:t>통신 추가옵션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  <a:p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19</a:t>
            </a:r>
            <a:r>
              <a:rPr lang="ko-KR" altLang="en-US" sz="1600" dirty="0">
                <a:latin typeface="+mj-ea"/>
                <a:ea typeface="+mj-ea"/>
              </a:rPr>
              <a:t>인치 </a:t>
            </a:r>
            <a:r>
              <a:rPr lang="en-US" altLang="ko-KR" sz="1600" dirty="0">
                <a:latin typeface="+mj-ea"/>
                <a:ea typeface="+mj-ea"/>
              </a:rPr>
              <a:t>Rack size * 1U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Protection : Over Voltage, Over Current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Lock ( Under/Over Voltage, Current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Calibration </a:t>
            </a:r>
            <a:r>
              <a:rPr lang="ko-KR" altLang="en-US" sz="1600" dirty="0">
                <a:latin typeface="+mj-ea"/>
                <a:ea typeface="+mj-ea"/>
              </a:rPr>
              <a:t>기능 </a:t>
            </a:r>
            <a:r>
              <a:rPr lang="en-US" altLang="ko-KR" sz="1600" dirty="0">
                <a:latin typeface="+mj-ea"/>
                <a:ea typeface="+mj-ea"/>
              </a:rPr>
              <a:t>(</a:t>
            </a:r>
            <a:r>
              <a:rPr lang="ko-KR" altLang="en-US" sz="1600" dirty="0">
                <a:latin typeface="+mj-ea"/>
                <a:ea typeface="+mj-ea"/>
              </a:rPr>
              <a:t>수동</a:t>
            </a:r>
            <a:r>
              <a:rPr lang="en-US" altLang="ko-KR" sz="1600" dirty="0">
                <a:latin typeface="+mj-ea"/>
                <a:ea typeface="+mj-ea"/>
              </a:rPr>
              <a:t>, PC)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Memory Store &amp; Recall </a:t>
            </a:r>
            <a:r>
              <a:rPr lang="ko-KR" altLang="en-US" sz="1600" dirty="0">
                <a:latin typeface="+mj-ea"/>
                <a:ea typeface="+mj-ea"/>
              </a:rPr>
              <a:t>기능 </a:t>
            </a:r>
            <a:r>
              <a:rPr lang="en-US" altLang="ko-KR" sz="1600" dirty="0">
                <a:latin typeface="+mj-ea"/>
                <a:ea typeface="+mj-ea"/>
              </a:rPr>
              <a:t>( 10</a:t>
            </a:r>
            <a:r>
              <a:rPr lang="ko-KR" altLang="en-US" sz="1600" dirty="0">
                <a:latin typeface="+mj-ea"/>
                <a:ea typeface="+mj-ea"/>
              </a:rPr>
              <a:t>개 저장 가능 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94" y="3642372"/>
            <a:ext cx="5572125" cy="1972835"/>
          </a:xfrm>
          <a:prstGeom prst="rect">
            <a:avLst/>
          </a:prstGeom>
        </p:spPr>
      </p:pic>
      <p:sp>
        <p:nvSpPr>
          <p:cNvPr id="3" name="사각형: 둥근 모서리 2"/>
          <p:cNvSpPr/>
          <p:nvPr/>
        </p:nvSpPr>
        <p:spPr>
          <a:xfrm>
            <a:off x="6489577" y="1216241"/>
            <a:ext cx="4572000" cy="6747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맞춤형 </a:t>
            </a:r>
            <a:r>
              <a:rPr lang="en-US" altLang="ko-KR" dirty="0"/>
              <a:t>PS </a:t>
            </a:r>
            <a:r>
              <a:rPr lang="ko-KR" altLang="en-US" dirty="0"/>
              <a:t>문의하기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en-US" altLang="ko-KR" dirty="0">
                <a:sym typeface="Wingdings" panose="05000000000000000000" pitchFamily="2" charset="2"/>
              </a:rPr>
              <a:t></a:t>
            </a:r>
            <a:r>
              <a:rPr lang="ko-KR" altLang="en-US" dirty="0" err="1"/>
              <a:t>견적요청랑과</a:t>
            </a:r>
            <a:r>
              <a:rPr lang="ko-KR" altLang="en-US" dirty="0"/>
              <a:t> 싱크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08341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7280" y="196450"/>
            <a:ext cx="3050219" cy="558153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Power Supply</a:t>
            </a:r>
            <a:endParaRPr lang="ko-KR" altLang="en-US" sz="3000" dirty="0"/>
          </a:p>
        </p:txBody>
      </p:sp>
      <p:sp>
        <p:nvSpPr>
          <p:cNvPr id="12" name="TextBox 11"/>
          <p:cNvSpPr txBox="1"/>
          <p:nvPr/>
        </p:nvSpPr>
        <p:spPr>
          <a:xfrm>
            <a:off x="879988" y="938956"/>
            <a:ext cx="3914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Linear</a:t>
            </a:r>
            <a:r>
              <a:rPr lang="en-US" altLang="ko-KR" dirty="0"/>
              <a:t>  OPS/OPM </a:t>
            </a:r>
            <a:r>
              <a:rPr lang="ko-KR" altLang="en-US" dirty="0"/>
              <a:t>시리즈 </a:t>
            </a:r>
            <a:r>
              <a:rPr lang="en-US" altLang="ko-KR" dirty="0"/>
              <a:t>( </a:t>
            </a:r>
            <a:r>
              <a:rPr lang="ko-KR" altLang="en-US" dirty="0"/>
              <a:t>고급형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850384" y="1492641"/>
            <a:ext cx="5823752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ea"/>
                <a:ea typeface="+mj-ea"/>
              </a:rPr>
              <a:t>다양한 </a:t>
            </a:r>
            <a:r>
              <a:rPr lang="en-US" altLang="ko-KR" sz="1600" dirty="0">
                <a:latin typeface="+mj-ea"/>
                <a:ea typeface="+mj-ea"/>
              </a:rPr>
              <a:t>rage : 9V * 10A ~  </a:t>
            </a:r>
            <a:r>
              <a:rPr lang="ko-KR" altLang="en-US" sz="1600" dirty="0">
                <a:latin typeface="+mj-ea"/>
                <a:ea typeface="+mj-ea"/>
              </a:rPr>
              <a:t>최대 </a:t>
            </a:r>
            <a:r>
              <a:rPr lang="en-US" altLang="ko-KR" sz="1600" dirty="0">
                <a:latin typeface="+mj-ea"/>
                <a:ea typeface="+mj-ea"/>
              </a:rPr>
              <a:t>500V </a:t>
            </a:r>
            <a:r>
              <a:rPr lang="ko-KR" altLang="en-US" sz="1600" dirty="0">
                <a:latin typeface="+mj-ea"/>
                <a:ea typeface="+mj-ea"/>
              </a:rPr>
              <a:t>혹은 최대 </a:t>
            </a:r>
            <a:r>
              <a:rPr lang="en-US" altLang="ko-KR" sz="1600" dirty="0">
                <a:latin typeface="+mj-ea"/>
                <a:ea typeface="+mj-ea"/>
              </a:rPr>
              <a:t>100A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Resolution : 5 digit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+mj-ea"/>
                <a:ea typeface="+mj-ea"/>
              </a:rPr>
              <a:t>채널수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: 1ch, 2ch, 3ch, 4ch, </a:t>
            </a:r>
            <a:r>
              <a:rPr lang="ko-KR" altLang="en-US" sz="1600" dirty="0">
                <a:latin typeface="+mj-ea"/>
                <a:ea typeface="+mj-ea"/>
              </a:rPr>
              <a:t>확장성 </a:t>
            </a:r>
            <a:r>
              <a:rPr lang="en-US" altLang="ko-KR" sz="1600" dirty="0">
                <a:latin typeface="+mj-ea"/>
                <a:ea typeface="+mj-ea"/>
              </a:rPr>
              <a:t>255 channel / 1 MCU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RS-232C, RS485, </a:t>
            </a:r>
            <a:r>
              <a:rPr lang="ko-KR" altLang="en-US" sz="1600" dirty="0">
                <a:latin typeface="+mj-ea"/>
                <a:ea typeface="+mj-ea"/>
              </a:rPr>
              <a:t>기본제공 </a:t>
            </a:r>
            <a:r>
              <a:rPr lang="en-US" altLang="ko-KR" sz="1600" dirty="0">
                <a:latin typeface="+mj-ea"/>
                <a:ea typeface="+mj-ea"/>
              </a:rPr>
              <a:t>( GPIB </a:t>
            </a:r>
            <a:r>
              <a:rPr lang="ko-KR" altLang="en-US" sz="1600" dirty="0">
                <a:latin typeface="+mj-ea"/>
                <a:ea typeface="+mj-ea"/>
              </a:rPr>
              <a:t>통신 추가옵션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  <a:p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½ * 19</a:t>
            </a:r>
            <a:r>
              <a:rPr lang="ko-KR" altLang="en-US" sz="1600" dirty="0">
                <a:latin typeface="+mj-ea"/>
                <a:ea typeface="+mj-ea"/>
              </a:rPr>
              <a:t>인치 </a:t>
            </a:r>
            <a:r>
              <a:rPr lang="en-US" altLang="ko-KR" sz="1600" dirty="0">
                <a:latin typeface="+mj-ea"/>
                <a:ea typeface="+mj-ea"/>
              </a:rPr>
              <a:t>Rack size * 3U ( &lt; 300 W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Protection : Over Voltage, Over Current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</a:rPr>
              <a:t>Cycling Mode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Rising time : 1 </a:t>
            </a:r>
            <a:r>
              <a:rPr lang="en-US" altLang="ko-KR" sz="1600" dirty="0" err="1">
                <a:latin typeface="+mj-ea"/>
                <a:ea typeface="+mj-ea"/>
              </a:rPr>
              <a:t>ms</a:t>
            </a:r>
            <a:r>
              <a:rPr lang="en-US" altLang="ko-KR" sz="1600" dirty="0">
                <a:latin typeface="+mj-ea"/>
                <a:ea typeface="+mj-ea"/>
              </a:rPr>
              <a:t> / 7.5V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79" y="1492641"/>
            <a:ext cx="3888097" cy="243904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621171" y="4023388"/>
            <a:ext cx="213951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① OVP 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설정 또는 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Calibration Key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② OCP 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설정 또는 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Factory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설정 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Key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③ I/O CONFIG 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또는 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LOCAL Key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④ 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출력전압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전류 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ON/OFF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⑤ 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출력 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Channel Select Key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54978" y="4023388"/>
            <a:ext cx="1450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LcPeriod"/>
            </a:pP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</a:rPr>
              <a:t>파워 스위치</a:t>
            </a:r>
            <a:endParaRPr lang="en-US" altLang="ko-KR" sz="900" dirty="0">
              <a:solidFill>
                <a:schemeClr val="accent5">
                  <a:lumMod val="75000"/>
                </a:schemeClr>
              </a:solidFill>
              <a:latin typeface="Tahoma" panose="020B0604030504040204" pitchFamily="34" charset="0"/>
            </a:endParaRPr>
          </a:p>
          <a:p>
            <a:pPr marL="342900" indent="-342900">
              <a:buAutoNum type="alphaLcPeriod"/>
            </a:pP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</a:rPr>
              <a:t>표시 디스플레이</a:t>
            </a:r>
            <a:endParaRPr lang="en-US" altLang="ko-KR" sz="900" dirty="0">
              <a:solidFill>
                <a:schemeClr val="accent5">
                  <a:lumMod val="75000"/>
                </a:schemeClr>
              </a:solidFill>
              <a:latin typeface="Tahoma" panose="020B0604030504040204" pitchFamily="34" charset="0"/>
            </a:endParaRPr>
          </a:p>
          <a:p>
            <a:pPr marL="342900" indent="-342900">
              <a:buAutoNum type="alphaLcPeriod"/>
            </a:pP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</a:rPr>
              <a:t>조정 </a:t>
            </a:r>
            <a:r>
              <a:rPr lang="ko-KR" altLang="en-US" sz="900" dirty="0" err="1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</a:rPr>
              <a:t>엔코더</a:t>
            </a:r>
            <a:endParaRPr lang="en-US" altLang="ko-KR" sz="900" dirty="0">
              <a:solidFill>
                <a:schemeClr val="accent5">
                  <a:lumMod val="75000"/>
                </a:schemeClr>
              </a:solidFill>
              <a:latin typeface="Tahoma" panose="020B0604030504040204" pitchFamily="34" charset="0"/>
            </a:endParaRPr>
          </a:p>
          <a:p>
            <a:pPr marL="342900" indent="-342900">
              <a:buAutoNum type="alphaLcPeriod"/>
            </a:pP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</a:rPr>
              <a:t>출력단자</a:t>
            </a:r>
            <a:endParaRPr lang="ko-KR" altLang="en-US" sz="900" i="0" dirty="0">
              <a:solidFill>
                <a:schemeClr val="accent5">
                  <a:lumMod val="75000"/>
                </a:schemeClr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567657" y="4023388"/>
            <a:ext cx="27244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⑥ 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전압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전류 선택 또는 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Limit Display Key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⑦ Error Message Display Key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⑧ Menu Escape Key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⑨ </a:t>
            </a:r>
            <a:r>
              <a:rPr lang="en-US" altLang="ko-KR" sz="900" dirty="0" err="1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Paralle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 Output Key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⑩ Tracking Output Key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⑪~⑫ 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전압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전류 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Cursor 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또는 메뉴변경 </a:t>
            </a:r>
            <a:r>
              <a:rPr lang="en-US" altLang="ko-KR" sz="900" dirty="0" err="1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Ke</a:t>
            </a:r>
            <a:endParaRPr lang="en-US" altLang="ko-KR" sz="900" b="0" i="0" dirty="0">
              <a:solidFill>
                <a:schemeClr val="accent5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  <p:pic>
        <p:nvPicPr>
          <p:cNvPr id="2053" name="Picture 5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3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5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1" name="Picture 33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3" name="Picture 35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5" name="Picture 37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Picture 38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4944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7280" y="196450"/>
            <a:ext cx="3050219" cy="558153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Power Supply</a:t>
            </a:r>
            <a:endParaRPr lang="ko-KR" altLang="en-US" sz="3000" dirty="0"/>
          </a:p>
        </p:txBody>
      </p:sp>
      <p:sp>
        <p:nvSpPr>
          <p:cNvPr id="12" name="TextBox 11"/>
          <p:cNvSpPr txBox="1"/>
          <p:nvPr/>
        </p:nvSpPr>
        <p:spPr>
          <a:xfrm>
            <a:off x="879988" y="938956"/>
            <a:ext cx="3914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Linear</a:t>
            </a:r>
            <a:r>
              <a:rPr lang="en-US" altLang="ko-KR" dirty="0"/>
              <a:t>  OPS/OPM </a:t>
            </a:r>
            <a:r>
              <a:rPr lang="ko-KR" altLang="en-US" dirty="0"/>
              <a:t>시리즈 </a:t>
            </a:r>
            <a:r>
              <a:rPr lang="en-US" altLang="ko-KR" dirty="0"/>
              <a:t>( </a:t>
            </a:r>
            <a:r>
              <a:rPr lang="ko-KR" altLang="en-US" dirty="0"/>
              <a:t>보급형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628442" y="992901"/>
            <a:ext cx="5814874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ea"/>
                <a:ea typeface="+mj-ea"/>
              </a:rPr>
              <a:t>다양한 </a:t>
            </a:r>
            <a:r>
              <a:rPr lang="en-US" altLang="ko-KR" sz="1600" dirty="0">
                <a:latin typeface="+mj-ea"/>
                <a:ea typeface="+mj-ea"/>
              </a:rPr>
              <a:t>rage : 9V * 10A ~  </a:t>
            </a:r>
            <a:r>
              <a:rPr lang="ko-KR" altLang="en-US" sz="1600" dirty="0">
                <a:latin typeface="+mj-ea"/>
                <a:ea typeface="+mj-ea"/>
              </a:rPr>
              <a:t>최대 </a:t>
            </a:r>
            <a:r>
              <a:rPr lang="en-US" altLang="ko-KR" sz="1600" dirty="0">
                <a:latin typeface="+mj-ea"/>
                <a:ea typeface="+mj-ea"/>
              </a:rPr>
              <a:t>500V </a:t>
            </a:r>
            <a:r>
              <a:rPr lang="ko-KR" altLang="en-US" sz="1600" dirty="0">
                <a:latin typeface="+mj-ea"/>
                <a:ea typeface="+mj-ea"/>
              </a:rPr>
              <a:t>혹은 최대 </a:t>
            </a:r>
            <a:r>
              <a:rPr lang="en-US" altLang="ko-KR" sz="1600" dirty="0">
                <a:latin typeface="+mj-ea"/>
                <a:ea typeface="+mj-ea"/>
              </a:rPr>
              <a:t>200A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Resolution : 3 digit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+mj-ea"/>
                <a:ea typeface="+mj-ea"/>
              </a:rPr>
              <a:t>채널수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: </a:t>
            </a:r>
            <a:r>
              <a:rPr lang="ko-KR" altLang="en-US" sz="1600" dirty="0">
                <a:latin typeface="+mj-ea"/>
                <a:ea typeface="+mj-ea"/>
              </a:rPr>
              <a:t>가변 </a:t>
            </a:r>
            <a:r>
              <a:rPr lang="en-US" altLang="ko-KR" sz="1600" dirty="0">
                <a:latin typeface="+mj-ea"/>
                <a:ea typeface="+mj-ea"/>
              </a:rPr>
              <a:t>1</a:t>
            </a:r>
            <a:r>
              <a:rPr lang="ko-KR" altLang="en-US" sz="1600" dirty="0">
                <a:latin typeface="+mj-ea"/>
                <a:ea typeface="+mj-ea"/>
              </a:rPr>
              <a:t>채널</a:t>
            </a:r>
            <a:r>
              <a:rPr lang="en-US" altLang="ko-KR" sz="1600" dirty="0">
                <a:latin typeface="+mj-ea"/>
                <a:ea typeface="+mj-ea"/>
              </a:rPr>
              <a:t>, 2</a:t>
            </a:r>
            <a:r>
              <a:rPr lang="ko-KR" altLang="en-US" sz="1600" dirty="0">
                <a:latin typeface="+mj-ea"/>
                <a:ea typeface="+mj-ea"/>
              </a:rPr>
              <a:t>채널</a:t>
            </a:r>
            <a:r>
              <a:rPr lang="en-US" altLang="ko-KR" sz="1600" dirty="0">
                <a:latin typeface="+mj-ea"/>
                <a:ea typeface="+mj-ea"/>
              </a:rPr>
              <a:t>, + </a:t>
            </a:r>
            <a:r>
              <a:rPr lang="ko-KR" altLang="en-US" sz="1600" dirty="0">
                <a:latin typeface="+mj-ea"/>
                <a:ea typeface="+mj-ea"/>
              </a:rPr>
              <a:t>고정 </a:t>
            </a:r>
            <a:r>
              <a:rPr lang="en-US" altLang="ko-KR" sz="1600" dirty="0">
                <a:latin typeface="+mj-ea"/>
                <a:ea typeface="+mj-ea"/>
              </a:rPr>
              <a:t>2</a:t>
            </a:r>
            <a:r>
              <a:rPr lang="ko-KR" altLang="en-US" sz="1600" dirty="0">
                <a:latin typeface="+mj-ea"/>
                <a:ea typeface="+mj-ea"/>
              </a:rPr>
              <a:t>채널</a:t>
            </a:r>
            <a:r>
              <a:rPr lang="en-US" altLang="ko-KR" sz="1600" dirty="0">
                <a:latin typeface="+mj-ea"/>
                <a:ea typeface="+mj-ea"/>
              </a:rPr>
              <a:t>. Isolation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RS-232C </a:t>
            </a:r>
            <a:r>
              <a:rPr lang="ko-KR" altLang="en-US" sz="1600" dirty="0">
                <a:latin typeface="+mj-ea"/>
                <a:ea typeface="+mj-ea"/>
              </a:rPr>
              <a:t>제공 </a:t>
            </a:r>
            <a:r>
              <a:rPr lang="en-US" altLang="ko-KR" sz="1600" dirty="0">
                <a:latin typeface="+mj-ea"/>
                <a:ea typeface="+mj-ea"/>
              </a:rPr>
              <a:t>( RS-485 </a:t>
            </a:r>
            <a:r>
              <a:rPr lang="ko-KR" altLang="en-US" sz="1600" dirty="0">
                <a:latin typeface="+mj-ea"/>
                <a:ea typeface="+mj-ea"/>
              </a:rPr>
              <a:t>변경 옵션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  <a:p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½ * 19</a:t>
            </a:r>
            <a:r>
              <a:rPr lang="ko-KR" altLang="en-US" sz="1600" dirty="0">
                <a:latin typeface="+mj-ea"/>
                <a:ea typeface="+mj-ea"/>
              </a:rPr>
              <a:t>인치 </a:t>
            </a:r>
            <a:r>
              <a:rPr lang="en-US" altLang="ko-KR" sz="1600" dirty="0">
                <a:latin typeface="+mj-ea"/>
                <a:ea typeface="+mj-ea"/>
              </a:rPr>
              <a:t>Rack size * 2U ( &lt; 300 W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Protection : Over Voltage, Over Current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Tracking Mode ( 2</a:t>
            </a:r>
            <a:r>
              <a:rPr lang="ko-KR" altLang="en-US" sz="1600" dirty="0">
                <a:latin typeface="+mj-ea"/>
                <a:ea typeface="+mj-ea"/>
              </a:rPr>
              <a:t>개 출력 동시 제어 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5</a:t>
            </a:r>
            <a:r>
              <a:rPr lang="ko-KR" altLang="en-US" sz="1600" dirty="0">
                <a:latin typeface="+mj-ea"/>
                <a:ea typeface="+mj-ea"/>
              </a:rPr>
              <a:t>개 </a:t>
            </a:r>
            <a:r>
              <a:rPr lang="en-US" altLang="ko-KR" sz="1600" dirty="0">
                <a:latin typeface="+mj-ea"/>
                <a:ea typeface="+mj-ea"/>
              </a:rPr>
              <a:t>store </a:t>
            </a:r>
            <a:r>
              <a:rPr lang="ko-KR" altLang="en-US" sz="1600" dirty="0">
                <a:latin typeface="+mj-ea"/>
                <a:ea typeface="+mj-ea"/>
              </a:rPr>
              <a:t>및 </a:t>
            </a:r>
            <a:r>
              <a:rPr lang="en-US" altLang="ko-KR" sz="1600" dirty="0">
                <a:latin typeface="+mj-ea"/>
                <a:ea typeface="+mj-ea"/>
              </a:rPr>
              <a:t>recall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593283" y="1502340"/>
            <a:ext cx="4743630" cy="1905000"/>
            <a:chOff x="229298" y="1810969"/>
            <a:chExt cx="4743630" cy="19050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9298" y="1810969"/>
              <a:ext cx="2608117" cy="19050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2069" y="1810969"/>
              <a:ext cx="2470859" cy="1905000"/>
            </a:xfrm>
            <a:prstGeom prst="rect">
              <a:avLst/>
            </a:prstGeom>
          </p:spPr>
        </p:pic>
      </p:grpSp>
      <p:sp>
        <p:nvSpPr>
          <p:cNvPr id="17" name="직사각형 16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076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7280" y="196450"/>
            <a:ext cx="3050219" cy="558153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Power Supply</a:t>
            </a:r>
            <a:endParaRPr lang="ko-KR" altLang="en-US" sz="3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093" y="1627405"/>
            <a:ext cx="2575449" cy="158793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7280" y="1017469"/>
            <a:ext cx="3940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전자 로드 </a:t>
            </a:r>
            <a:r>
              <a:rPr lang="en-US" altLang="ko-KR" b="1" dirty="0"/>
              <a:t>(EL)</a:t>
            </a:r>
            <a:r>
              <a:rPr lang="en-US" altLang="ko-KR" dirty="0"/>
              <a:t>  LP </a:t>
            </a:r>
            <a:r>
              <a:rPr lang="ko-KR" altLang="en-US" dirty="0"/>
              <a:t>시리즈 </a:t>
            </a:r>
            <a:r>
              <a:rPr lang="en-US" altLang="ko-KR" dirty="0"/>
              <a:t>( </a:t>
            </a:r>
            <a:r>
              <a:rPr lang="ko-KR" altLang="en-US" dirty="0"/>
              <a:t>보급형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5628442" y="1546599"/>
            <a:ext cx="58148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200W ~ 2 KW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ea"/>
                <a:ea typeface="+mj-ea"/>
              </a:rPr>
              <a:t>채널 수 </a:t>
            </a:r>
            <a:r>
              <a:rPr lang="en-US" altLang="ko-KR" sz="1600" dirty="0">
                <a:latin typeface="+mj-ea"/>
                <a:ea typeface="+mj-ea"/>
              </a:rPr>
              <a:t>: </a:t>
            </a:r>
            <a:r>
              <a:rPr lang="ko-KR" altLang="en-US" sz="1600" dirty="0">
                <a:latin typeface="+mj-ea"/>
                <a:ea typeface="+mj-ea"/>
              </a:rPr>
              <a:t>가변 </a:t>
            </a:r>
            <a:r>
              <a:rPr lang="en-US" altLang="ko-KR" sz="1600" dirty="0">
                <a:latin typeface="+mj-ea"/>
                <a:ea typeface="+mj-ea"/>
              </a:rPr>
              <a:t>1</a:t>
            </a:r>
            <a:r>
              <a:rPr lang="ko-KR" altLang="en-US" sz="1600" dirty="0">
                <a:latin typeface="+mj-ea"/>
                <a:ea typeface="+mj-ea"/>
              </a:rPr>
              <a:t>채널</a:t>
            </a:r>
            <a:r>
              <a:rPr lang="en-US" altLang="ko-KR" sz="1600" dirty="0">
                <a:latin typeface="+mj-ea"/>
                <a:ea typeface="+mj-ea"/>
              </a:rPr>
              <a:t>, 2</a:t>
            </a:r>
            <a:r>
              <a:rPr lang="ko-KR" altLang="en-US" sz="1600" dirty="0">
                <a:latin typeface="+mj-ea"/>
                <a:ea typeface="+mj-ea"/>
              </a:rPr>
              <a:t>채널</a:t>
            </a:r>
            <a:r>
              <a:rPr lang="en-US" altLang="ko-KR" sz="1600" dirty="0">
                <a:latin typeface="+mj-ea"/>
                <a:ea typeface="+mj-ea"/>
              </a:rPr>
              <a:t>, + </a:t>
            </a:r>
            <a:r>
              <a:rPr lang="ko-KR" altLang="en-US" sz="1600" dirty="0">
                <a:latin typeface="+mj-ea"/>
                <a:ea typeface="+mj-ea"/>
              </a:rPr>
              <a:t>고정 </a:t>
            </a:r>
            <a:r>
              <a:rPr lang="en-US" altLang="ko-KR" sz="1600" dirty="0">
                <a:latin typeface="+mj-ea"/>
                <a:ea typeface="+mj-ea"/>
              </a:rPr>
              <a:t>2</a:t>
            </a:r>
            <a:r>
              <a:rPr lang="ko-KR" altLang="en-US" sz="1600" dirty="0">
                <a:latin typeface="+mj-ea"/>
                <a:ea typeface="+mj-ea"/>
              </a:rPr>
              <a:t>채널</a:t>
            </a:r>
            <a:r>
              <a:rPr lang="en-US" altLang="ko-KR" sz="1600" dirty="0">
                <a:latin typeface="+mj-ea"/>
                <a:ea typeface="+mj-ea"/>
              </a:rPr>
              <a:t>. Isolation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RS-232C, RS-485, USB</a:t>
            </a:r>
          </a:p>
          <a:p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</a:rPr>
              <a:t>Mode : CC, CV, CR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0410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852" y="1114943"/>
            <a:ext cx="3859914" cy="385991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992213" y="626193"/>
            <a:ext cx="64511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+mn-ea"/>
              </a:rPr>
              <a:t>Li-ion </a:t>
            </a:r>
            <a:r>
              <a:rPr lang="ko-KR" altLang="en-US" b="1" dirty="0">
                <a:latin typeface="+mn-ea"/>
              </a:rPr>
              <a:t>배터리의 </a:t>
            </a:r>
            <a:r>
              <a:rPr lang="ko-KR" altLang="en-US" b="1" dirty="0" err="1">
                <a:latin typeface="+mn-ea"/>
              </a:rPr>
              <a:t>충방전</a:t>
            </a:r>
            <a:r>
              <a:rPr lang="ko-KR" altLang="en-US" b="1" dirty="0">
                <a:latin typeface="+mn-ea"/>
              </a:rPr>
              <a:t> 시험에 최적인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회생</a:t>
            </a:r>
            <a:r>
              <a:rPr lang="ko-KR" altLang="en-US" b="1" dirty="0">
                <a:latin typeface="+mn-ea"/>
              </a:rPr>
              <a:t>형 직류 전원</a:t>
            </a:r>
            <a:endParaRPr lang="ko-KR" altLang="en-US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8739" y="4395787"/>
            <a:ext cx="550360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700" b="1" dirty="0">
                <a:solidFill>
                  <a:srgbClr val="444444"/>
                </a:solidFill>
                <a:latin typeface="+mn-ea"/>
              </a:rPr>
              <a:t>에너지 효율성</a:t>
            </a:r>
            <a:endParaRPr lang="en-US" altLang="ko-KR" sz="1700" b="1" dirty="0">
              <a:solidFill>
                <a:srgbClr val="444444"/>
              </a:solidFill>
              <a:latin typeface="+mn-ea"/>
            </a:endParaRPr>
          </a:p>
          <a:p>
            <a:endParaRPr lang="en-US" altLang="ko-KR" sz="1700" dirty="0">
              <a:solidFill>
                <a:srgbClr val="444444"/>
              </a:solidFill>
              <a:latin typeface="+mn-ea"/>
            </a:endParaRPr>
          </a:p>
          <a:p>
            <a:r>
              <a:rPr lang="ko-KR" altLang="en-US" sz="1700" dirty="0">
                <a:solidFill>
                  <a:srgbClr val="444444"/>
                </a:solidFill>
                <a:latin typeface="+mn-ea"/>
              </a:rPr>
              <a:t>기존의 전자부하</a:t>
            </a:r>
            <a:r>
              <a:rPr lang="en-US" altLang="ko-KR" sz="1700" dirty="0">
                <a:solidFill>
                  <a:srgbClr val="444444"/>
                </a:solidFill>
                <a:latin typeface="+mn-ea"/>
              </a:rPr>
              <a:t>(Electronic Load)</a:t>
            </a:r>
            <a:r>
              <a:rPr lang="ko-KR" altLang="en-US" sz="1700" dirty="0">
                <a:solidFill>
                  <a:srgbClr val="444444"/>
                </a:solidFill>
                <a:latin typeface="+mn-ea"/>
              </a:rPr>
              <a:t>는 에너지를 열로 소비</a:t>
            </a:r>
            <a:r>
              <a:rPr lang="en-US" altLang="ko-KR" sz="1700" dirty="0">
                <a:solidFill>
                  <a:srgbClr val="444444"/>
                </a:solidFill>
                <a:latin typeface="+mn-ea"/>
              </a:rPr>
              <a:t>/</a:t>
            </a:r>
            <a:r>
              <a:rPr lang="ko-KR" altLang="en-US" sz="1700" dirty="0">
                <a:solidFill>
                  <a:srgbClr val="444444"/>
                </a:solidFill>
                <a:latin typeface="+mn-ea"/>
              </a:rPr>
              <a:t>소실됩니다</a:t>
            </a:r>
            <a:r>
              <a:rPr lang="en-US" altLang="ko-KR" sz="1700" dirty="0">
                <a:solidFill>
                  <a:srgbClr val="444444"/>
                </a:solidFill>
                <a:latin typeface="+mn-ea"/>
              </a:rPr>
              <a:t>.</a:t>
            </a:r>
          </a:p>
          <a:p>
            <a:r>
              <a:rPr lang="en-US" altLang="ko-KR" sz="1700" dirty="0" err="1">
                <a:solidFill>
                  <a:srgbClr val="444444"/>
                </a:solidFill>
                <a:latin typeface="+mn-ea"/>
              </a:rPr>
              <a:t>pCUBE</a:t>
            </a:r>
            <a:r>
              <a:rPr lang="ko-KR" altLang="en-US" sz="1700" dirty="0">
                <a:solidFill>
                  <a:srgbClr val="444444"/>
                </a:solidFill>
                <a:latin typeface="+mn-ea"/>
              </a:rPr>
              <a:t>는 배터리 </a:t>
            </a:r>
            <a:r>
              <a:rPr lang="ko-KR" altLang="en-US" sz="1700" dirty="0" err="1">
                <a:solidFill>
                  <a:srgbClr val="444444"/>
                </a:solidFill>
                <a:latin typeface="+mn-ea"/>
              </a:rPr>
              <a:t>방전시</a:t>
            </a:r>
            <a:r>
              <a:rPr lang="ko-KR" altLang="en-US" sz="1700" dirty="0">
                <a:solidFill>
                  <a:srgbClr val="444444"/>
                </a:solidFill>
                <a:latin typeface="+mn-ea"/>
              </a:rPr>
              <a:t> 그 에너지를 </a:t>
            </a:r>
            <a:r>
              <a:rPr lang="en-US" altLang="ko-KR" sz="1700" dirty="0">
                <a:solidFill>
                  <a:srgbClr val="444444"/>
                </a:solidFill>
                <a:latin typeface="+mn-ea"/>
              </a:rPr>
              <a:t>80~86%</a:t>
            </a:r>
            <a:r>
              <a:rPr lang="ko-KR" altLang="en-US" sz="1700" dirty="0">
                <a:solidFill>
                  <a:srgbClr val="444444"/>
                </a:solidFill>
                <a:latin typeface="+mn-ea"/>
              </a:rPr>
              <a:t>가 회생되어 저장 혹은 설비에서 소비되므로 </a:t>
            </a:r>
            <a:r>
              <a:rPr lang="en-US" altLang="ko-KR" sz="1700" dirty="0">
                <a:solidFill>
                  <a:srgbClr val="444444"/>
                </a:solidFill>
                <a:latin typeface="+mn-ea"/>
              </a:rPr>
              <a:t> </a:t>
            </a:r>
            <a:r>
              <a:rPr lang="ko-KR" altLang="en-US" sz="1700" dirty="0">
                <a:solidFill>
                  <a:srgbClr val="444444"/>
                </a:solidFill>
                <a:latin typeface="+mn-ea"/>
              </a:rPr>
              <a:t>전력의 낭비를 줄일 수 있습니다</a:t>
            </a:r>
            <a:r>
              <a:rPr lang="en-US" altLang="ko-KR" sz="1700" dirty="0">
                <a:solidFill>
                  <a:srgbClr val="444444"/>
                </a:solidFill>
                <a:latin typeface="+mn-ea"/>
              </a:rPr>
              <a:t>.</a:t>
            </a:r>
          </a:p>
          <a:p>
            <a:endParaRPr lang="en-US" altLang="ko-KR" sz="1700" dirty="0">
              <a:solidFill>
                <a:srgbClr val="444444"/>
              </a:solidFill>
              <a:latin typeface="+mn-ea"/>
            </a:endParaRPr>
          </a:p>
          <a:p>
            <a:r>
              <a:rPr lang="ko-KR" altLang="en-US" sz="1700" dirty="0">
                <a:solidFill>
                  <a:srgbClr val="444444"/>
                </a:solidFill>
                <a:latin typeface="+mn-ea"/>
              </a:rPr>
              <a:t>이는 </a:t>
            </a:r>
            <a:r>
              <a:rPr lang="ko-KR" altLang="en-US" dirty="0" err="1">
                <a:solidFill>
                  <a:srgbClr val="444444"/>
                </a:solidFill>
                <a:latin typeface="+mn-ea"/>
              </a:rPr>
              <a:t>충방전</a:t>
            </a:r>
            <a:r>
              <a:rPr lang="ko-KR" altLang="en-US" dirty="0">
                <a:solidFill>
                  <a:srgbClr val="444444"/>
                </a:solidFill>
                <a:latin typeface="+mn-ea"/>
              </a:rPr>
              <a:t> 사이클 시험에서 그 효과가 뛰어납니다</a:t>
            </a:r>
            <a:r>
              <a:rPr lang="en-US" altLang="ko-KR" dirty="0">
                <a:solidFill>
                  <a:srgbClr val="444444"/>
                </a:solidFill>
                <a:latin typeface="+mn-ea"/>
              </a:rPr>
              <a:t>. </a:t>
            </a:r>
            <a:endParaRPr lang="ko-KR" altLang="en-US" b="0" i="0" dirty="0">
              <a:solidFill>
                <a:srgbClr val="444444"/>
              </a:solidFill>
              <a:effectLst/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519" y="4472026"/>
            <a:ext cx="5610687" cy="230973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58430" y="404102"/>
            <a:ext cx="15988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err="1"/>
              <a:t>pCUBE</a:t>
            </a:r>
            <a:endParaRPr lang="ko-KR" alt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5712341" y="1384917"/>
            <a:ext cx="647965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전원과 전자부하의 일체형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인버터 회로를 이용하여 고용량</a:t>
            </a:r>
            <a:r>
              <a:rPr lang="en-US" altLang="ko-KR" dirty="0">
                <a:latin typeface="+mn-ea"/>
              </a:rPr>
              <a:t>(10KW)</a:t>
            </a:r>
            <a:r>
              <a:rPr lang="ko-KR" altLang="en-US" dirty="0">
                <a:latin typeface="+mn-ea"/>
              </a:rPr>
              <a:t>의 고속 고효율변환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에너지의 최대 </a:t>
            </a:r>
            <a:r>
              <a:rPr lang="en-US" altLang="ko-KR" dirty="0">
                <a:latin typeface="+mn-ea"/>
              </a:rPr>
              <a:t>86% </a:t>
            </a:r>
            <a:r>
              <a:rPr lang="ko-KR" altLang="en-US" dirty="0">
                <a:latin typeface="+mn-ea"/>
              </a:rPr>
              <a:t>회생하여 재사용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빠른 응답 속도 </a:t>
            </a:r>
            <a:r>
              <a:rPr lang="en-US" altLang="ko-KR" dirty="0">
                <a:latin typeface="+mn-ea"/>
              </a:rPr>
              <a:t>( Rising/Falling : 10ms / 500V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+mn-ea"/>
              </a:rPr>
              <a:t>직병렬</a:t>
            </a:r>
            <a:r>
              <a:rPr lang="ko-KR" altLang="en-US" dirty="0">
                <a:latin typeface="+mn-ea"/>
              </a:rPr>
              <a:t> 확장 연결 가능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고전압용</a:t>
            </a:r>
            <a:r>
              <a:rPr lang="en-US" altLang="ko-KR" dirty="0">
                <a:latin typeface="+mn-ea"/>
              </a:rPr>
              <a:t>(500V), </a:t>
            </a:r>
            <a:r>
              <a:rPr lang="ko-KR" altLang="en-US" dirty="0">
                <a:latin typeface="+mn-ea"/>
              </a:rPr>
              <a:t>고전류용 </a:t>
            </a:r>
            <a:r>
              <a:rPr lang="en-US" altLang="ko-KR" dirty="0">
                <a:latin typeface="+mn-ea"/>
              </a:rPr>
              <a:t>(250A)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CAN/LAN </a:t>
            </a:r>
            <a:r>
              <a:rPr lang="ko-KR" altLang="en-US" dirty="0">
                <a:latin typeface="+mn-ea"/>
              </a:rPr>
              <a:t>지원</a:t>
            </a:r>
            <a:endParaRPr lang="en-US" altLang="ko-KR" dirty="0">
              <a:latin typeface="+mn-ea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9047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12"/>
          <p:cNvSpPr>
            <a:spLocks noGrp="1"/>
          </p:cNvSpPr>
          <p:nvPr>
            <p:ph idx="1"/>
          </p:nvPr>
        </p:nvSpPr>
        <p:spPr>
          <a:xfrm>
            <a:off x="1499963" y="1333945"/>
            <a:ext cx="7728751" cy="1289146"/>
          </a:xfrm>
        </p:spPr>
        <p:txBody>
          <a:bodyPr>
            <a:normAutofit/>
          </a:bodyPr>
          <a:lstStyle/>
          <a:p>
            <a:r>
              <a:rPr lang="en-US" altLang="ko-KR" dirty="0"/>
              <a:t> LabVIEW </a:t>
            </a:r>
            <a:r>
              <a:rPr lang="ko-KR" altLang="en-US" dirty="0"/>
              <a:t>구입 옵션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31F788-7E2D-4BC9-872B-40EA5D1008B9}"/>
              </a:ext>
            </a:extLst>
          </p:cNvPr>
          <p:cNvSpPr txBox="1"/>
          <p:nvPr/>
        </p:nvSpPr>
        <p:spPr>
          <a:xfrm>
            <a:off x="1794806" y="1978518"/>
            <a:ext cx="5668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Table </a:t>
            </a:r>
            <a:r>
              <a:rPr lang="ko-KR" altLang="en-US" dirty="0"/>
              <a:t>폴더 </a:t>
            </a:r>
            <a:r>
              <a:rPr lang="en-US" altLang="ko-KR" dirty="0"/>
              <a:t>-&gt; </a:t>
            </a:r>
            <a:r>
              <a:rPr lang="ko-KR" altLang="en-US" dirty="0"/>
              <a:t>제품소개 </a:t>
            </a:r>
            <a:r>
              <a:rPr lang="en-US" altLang="ko-KR" dirty="0"/>
              <a:t>-&gt; table 1(LabVIEW) </a:t>
            </a:r>
            <a:r>
              <a:rPr lang="ko-KR" altLang="en-US" dirty="0"/>
              <a:t>탭 삽입</a:t>
            </a:r>
          </a:p>
        </p:txBody>
      </p:sp>
    </p:spTree>
    <p:extLst>
      <p:ext uri="{BB962C8B-B14F-4D97-AF65-F5344CB8AC3E}">
        <p14:creationId xmlns:p14="http://schemas.microsoft.com/office/powerpoint/2010/main" val="2690439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54601" y="446981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전원에서 전자 부하로 연속성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8" y="1123949"/>
            <a:ext cx="4723545" cy="31337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262" y="1123949"/>
            <a:ext cx="5243513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63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6015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2994" y="1373584"/>
            <a:ext cx="3050219" cy="558153"/>
          </a:xfrm>
        </p:spPr>
        <p:txBody>
          <a:bodyPr>
            <a:noAutofit/>
          </a:bodyPr>
          <a:lstStyle/>
          <a:p>
            <a:r>
              <a:rPr lang="en-US" altLang="ko-KR" sz="3000" u="sng" dirty="0"/>
              <a:t>Current</a:t>
            </a:r>
            <a:endParaRPr lang="ko-KR" altLang="en-US" sz="30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470788" y="207788"/>
            <a:ext cx="6754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/>
              <a:t>Tranducer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788895" y="2209155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Sensor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7295" y="4176045"/>
            <a:ext cx="7735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Shunt</a:t>
            </a:r>
          </a:p>
          <a:p>
            <a:r>
              <a:rPr lang="en-US" altLang="ko-KR"/>
              <a:t>                    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5414AA2-CB18-4E6F-8039-C517D3126D3F}"/>
              </a:ext>
            </a:extLst>
          </p:cNvPr>
          <p:cNvGrpSpPr/>
          <p:nvPr/>
        </p:nvGrpSpPr>
        <p:grpSpPr>
          <a:xfrm>
            <a:off x="7613745" y="692769"/>
            <a:ext cx="3976839" cy="3483276"/>
            <a:chOff x="7744373" y="144448"/>
            <a:chExt cx="3976839" cy="3483276"/>
          </a:xfrm>
        </p:grpSpPr>
        <p:pic>
          <p:nvPicPr>
            <p:cNvPr id="1026" name="Picture 2" descr="https://www.verivolt.com/web/image/product.template/309/image/300x300?unique=b0c500e">
              <a:extLst>
                <a:ext uri="{FF2B5EF4-FFF2-40B4-BE49-F238E27FC236}">
                  <a16:creationId xmlns:a16="http://schemas.microsoft.com/office/drawing/2014/main" id="{D37869C1-232D-4953-8800-E583156F6B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4373" y="144448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www.verivolt.com/web/image/product.template/318/image/300x300?unique=d2994a7">
              <a:extLst>
                <a:ext uri="{FF2B5EF4-FFF2-40B4-BE49-F238E27FC236}">
                  <a16:creationId xmlns:a16="http://schemas.microsoft.com/office/drawing/2014/main" id="{90714B7C-F25F-4EEB-81B9-1E7DD4D036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3712" y="770224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https://www.verivolt.com/web/image/product.template/323/image/300x300?unique=8767ef2">
            <a:extLst>
              <a:ext uri="{FF2B5EF4-FFF2-40B4-BE49-F238E27FC236}">
                <a16:creationId xmlns:a16="http://schemas.microsoft.com/office/drawing/2014/main" id="{ACB7EA14-998C-4C6E-BB92-35FB790F3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123" y="3514931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97C3C02-AB24-4D68-B5A4-78521B7F3618}"/>
              </a:ext>
            </a:extLst>
          </p:cNvPr>
          <p:cNvSpPr/>
          <p:nvPr/>
        </p:nvSpPr>
        <p:spPr>
          <a:xfrm>
            <a:off x="2195616" y="2292447"/>
            <a:ext cx="582375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Provide 1ch, 4ch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 dirty="0"/>
              <a:t>   DIN rail fixturing for fast setup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 dirty="0"/>
              <a:t>   Drop in Voltage Sensing to channel isolation to any DAQ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DC </a:t>
            </a:r>
            <a:r>
              <a:rPr lang="en-US" altLang="ko-KR" sz="1000" dirty="0">
                <a:latin typeface="+mj-ea"/>
                <a:ea typeface="+mj-ea"/>
              </a:rPr>
              <a:t>Bandwidth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Isolation (</a:t>
            </a:r>
            <a:r>
              <a:rPr lang="ko-KR" altLang="en-US" sz="1000" dirty="0">
                <a:latin typeface="+mj-ea"/>
                <a:ea typeface="+mj-ea"/>
              </a:rPr>
              <a:t> </a:t>
            </a:r>
            <a:r>
              <a:rPr lang="en-US" altLang="ko-KR" sz="1000" dirty="0">
                <a:latin typeface="+mj-ea"/>
                <a:ea typeface="+mj-ea"/>
              </a:rPr>
              <a:t>3-way,</a:t>
            </a:r>
            <a:r>
              <a:rPr lang="ko-KR" altLang="en-US" sz="1000" dirty="0">
                <a:latin typeface="+mj-ea"/>
                <a:ea typeface="+mj-ea"/>
              </a:rPr>
              <a:t> </a:t>
            </a:r>
            <a:r>
              <a:rPr lang="en-US" altLang="ko-KR" sz="1000" dirty="0"/>
              <a:t>primary-to-secondary )</a:t>
            </a: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66127C-41A7-439E-AE9B-B390666BDD7F}"/>
              </a:ext>
            </a:extLst>
          </p:cNvPr>
          <p:cNvSpPr/>
          <p:nvPr/>
        </p:nvSpPr>
        <p:spPr>
          <a:xfrm>
            <a:off x="12368399" y="1973813"/>
            <a:ext cx="58237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Provide 1ch, 4ch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Channel</a:t>
            </a:r>
            <a:r>
              <a:rPr lang="ko-KR" altLang="en-US" sz="1000" dirty="0">
                <a:latin typeface="+mj-ea"/>
                <a:ea typeface="+mj-ea"/>
              </a:rPr>
              <a:t>간 </a:t>
            </a:r>
            <a:r>
              <a:rPr lang="en-US" altLang="ko-KR" sz="1000" dirty="0">
                <a:latin typeface="+mj-ea"/>
                <a:ea typeface="+mj-ea"/>
              </a:rPr>
              <a:t>Isolation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DIN rail </a:t>
            </a:r>
            <a:r>
              <a:rPr lang="ko-KR" altLang="en-US" sz="1000" dirty="0">
                <a:latin typeface="+mj-ea"/>
                <a:ea typeface="+mj-ea"/>
              </a:rPr>
              <a:t>전용으로 빠른 설치가 가능</a:t>
            </a:r>
            <a:endParaRPr lang="en-US" altLang="ko-KR" sz="10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Input Current Output Voltage</a:t>
            </a:r>
            <a:r>
              <a:rPr lang="ko-KR" altLang="en-US" sz="1000" dirty="0">
                <a:latin typeface="+mj-ea"/>
                <a:ea typeface="+mj-ea"/>
              </a:rPr>
              <a:t>로 어떤 </a:t>
            </a:r>
            <a:r>
              <a:rPr lang="en-US" altLang="ko-KR" sz="1000" dirty="0">
                <a:latin typeface="+mj-ea"/>
                <a:ea typeface="+mj-ea"/>
              </a:rPr>
              <a:t>DAQ</a:t>
            </a:r>
            <a:r>
              <a:rPr lang="ko-KR" altLang="en-US" sz="1000" dirty="0">
                <a:latin typeface="+mj-ea"/>
                <a:ea typeface="+mj-ea"/>
              </a:rPr>
              <a:t>에서도 센싱이 가능</a:t>
            </a:r>
            <a:endParaRPr lang="en-US" altLang="ko-KR" sz="10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Bandwidth</a:t>
            </a:r>
            <a:r>
              <a:rPr lang="ko-KR" altLang="en-US" sz="1000" dirty="0">
                <a:latin typeface="+mj-ea"/>
                <a:ea typeface="+mj-ea"/>
              </a:rPr>
              <a:t> 기능</a:t>
            </a:r>
            <a:endParaRPr lang="en-US" altLang="ko-KR" sz="10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2</a:t>
            </a:r>
            <a:r>
              <a:rPr lang="ko-KR" altLang="en-US" sz="1000" dirty="0">
                <a:latin typeface="+mj-ea"/>
                <a:ea typeface="+mj-ea"/>
              </a:rPr>
              <a:t>차 및 </a:t>
            </a:r>
            <a:r>
              <a:rPr lang="en-US" altLang="ko-KR" sz="1000" dirty="0">
                <a:latin typeface="+mj-ea"/>
                <a:ea typeface="+mj-ea"/>
              </a:rPr>
              <a:t>3</a:t>
            </a:r>
            <a:r>
              <a:rPr lang="ko-KR" altLang="en-US" sz="1000" dirty="0">
                <a:latin typeface="+mj-ea"/>
                <a:ea typeface="+mj-ea"/>
              </a:rPr>
              <a:t>차 </a:t>
            </a:r>
            <a:r>
              <a:rPr lang="en-US" altLang="ko-KR" sz="1000" dirty="0">
                <a:latin typeface="+mj-ea"/>
                <a:ea typeface="+mj-ea"/>
              </a:rPr>
              <a:t>Isolation </a:t>
            </a:r>
            <a:r>
              <a:rPr lang="ko-KR" altLang="en-US" sz="1000" dirty="0">
                <a:latin typeface="+mj-ea"/>
                <a:ea typeface="+mj-ea"/>
              </a:rPr>
              <a:t>기능</a:t>
            </a: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AF43FF-0B39-4F1F-83A2-72E5A3A8FF63}"/>
              </a:ext>
            </a:extLst>
          </p:cNvPr>
          <p:cNvSpPr/>
          <p:nvPr/>
        </p:nvSpPr>
        <p:spPr>
          <a:xfrm>
            <a:off x="12304300" y="3887663"/>
            <a:ext cx="58237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Provide 1ch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10 </a:t>
            </a:r>
            <a:r>
              <a:rPr lang="ko-KR" altLang="en-US" sz="1000" dirty="0"/>
              <a:t>초 동안 정격 전류의 최대 </a:t>
            </a:r>
            <a:r>
              <a:rPr lang="en-US" altLang="ko-KR" sz="1000" dirty="0"/>
              <a:t>5 </a:t>
            </a:r>
            <a:r>
              <a:rPr lang="ko-KR" altLang="en-US" sz="1000" dirty="0"/>
              <a:t>배까지 서지</a:t>
            </a:r>
            <a:r>
              <a:rPr lang="ko-KR" altLang="en-US" sz="1000" dirty="0">
                <a:latin typeface="+mj-ea"/>
                <a:ea typeface="+mj-ea"/>
              </a:rPr>
              <a:t>를 지속가능</a:t>
            </a:r>
            <a:endParaRPr lang="en-US" altLang="ko-KR" sz="10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Encore</a:t>
            </a:r>
            <a:r>
              <a:rPr lang="ko-KR" altLang="en-US" sz="1000" dirty="0">
                <a:latin typeface="+mj-ea"/>
                <a:ea typeface="+mj-ea"/>
              </a:rPr>
              <a:t>의 경우 </a:t>
            </a:r>
            <a:r>
              <a:rPr lang="en-US" altLang="ko-KR" sz="1000" dirty="0">
                <a:latin typeface="+mj-ea"/>
                <a:ea typeface="+mj-ea"/>
              </a:rPr>
              <a:t>NI-9205</a:t>
            </a:r>
            <a:r>
              <a:rPr lang="ko-KR" altLang="en-US" sz="1000" dirty="0">
                <a:latin typeface="+mj-ea"/>
                <a:ea typeface="+mj-ea"/>
              </a:rPr>
              <a:t>와 결합하여 측정가능</a:t>
            </a:r>
            <a:endParaRPr lang="en-US" altLang="ko-KR" sz="10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± 5A RMS </a:t>
            </a:r>
            <a:r>
              <a:rPr lang="ko-KR" altLang="en-US" sz="1000" dirty="0"/>
              <a:t>입력 전류에 대해 </a:t>
            </a:r>
            <a:r>
              <a:rPr lang="en-US" altLang="ko-KR" sz="1000" dirty="0"/>
              <a:t>± 100mV RMS </a:t>
            </a:r>
            <a:r>
              <a:rPr lang="ko-KR" altLang="en-US" sz="1000" dirty="0"/>
              <a:t>출력 전압</a:t>
            </a:r>
            <a:endParaRPr lang="en-US" altLang="ko-KR" sz="10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000" dirty="0"/>
              <a:t>맞춤형 </a:t>
            </a:r>
            <a:r>
              <a:rPr lang="en-US" altLang="ko-KR" sz="1000" dirty="0"/>
              <a:t>2 </a:t>
            </a:r>
            <a:r>
              <a:rPr lang="ko-KR" altLang="en-US" sz="1000" dirty="0"/>
              <a:t>차 출력 로우 패스 필터</a:t>
            </a:r>
            <a:endParaRPr lang="en-US" altLang="ko-KR" sz="10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000" dirty="0">
                <a:latin typeface="+mj-ea"/>
                <a:ea typeface="+mj-ea"/>
              </a:rPr>
              <a:t>산업용 등급의 케이스</a:t>
            </a: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4934E-CFC0-4E0F-8D35-FCC68FD4299D}"/>
              </a:ext>
            </a:extLst>
          </p:cNvPr>
          <p:cNvSpPr/>
          <p:nvPr/>
        </p:nvSpPr>
        <p:spPr>
          <a:xfrm>
            <a:off x="2195616" y="4128123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altLang="ko-KR" sz="1000" dirty="0">
                <a:solidFill>
                  <a:srgbClr val="4C4C4C"/>
                </a:solidFill>
                <a:latin typeface="LiberationSansRegular"/>
              </a:rPr>
              <a:t>Withstands surges of up to 5x rated current for 10 seconds</a:t>
            </a:r>
            <a:endParaRPr lang="en-US" altLang="ko-KR" sz="1000" dirty="0">
              <a:solidFill>
                <a:srgbClr val="404040"/>
              </a:solidFill>
              <a:latin typeface="LiberationSansRegular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altLang="ko-KR" sz="1000" dirty="0">
                <a:solidFill>
                  <a:srgbClr val="4C4C4C"/>
                </a:solidFill>
                <a:latin typeface="LiberationSansRegular"/>
              </a:rPr>
              <a:t>Enables high channel count and matches dynamic range of NI-9205 </a:t>
            </a:r>
            <a:r>
              <a:rPr lang="en-US" altLang="ko-KR" sz="1000" dirty="0" err="1">
                <a:solidFill>
                  <a:srgbClr val="4C4C4C"/>
                </a:solidFill>
                <a:latin typeface="LiberationSansRegular"/>
              </a:rPr>
              <a:t>cRIO</a:t>
            </a:r>
            <a:r>
              <a:rPr lang="en-US" altLang="ko-KR" sz="1000" dirty="0">
                <a:solidFill>
                  <a:srgbClr val="4C4C4C"/>
                </a:solidFill>
                <a:latin typeface="LiberationSansRegular"/>
              </a:rPr>
              <a:t> digitizer</a:t>
            </a:r>
            <a:endParaRPr lang="en-US" altLang="ko-KR" sz="1000" dirty="0">
              <a:solidFill>
                <a:srgbClr val="404040"/>
              </a:solidFill>
              <a:latin typeface="LiberationSansRegular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altLang="ko-KR" sz="1000" dirty="0">
                <a:solidFill>
                  <a:srgbClr val="4C4C4C"/>
                </a:solidFill>
                <a:latin typeface="LiberationSansRegular"/>
              </a:rPr>
              <a:t>±100mV RMS output voltage for a ±5A RMS input current</a:t>
            </a:r>
            <a:endParaRPr lang="en-US" altLang="ko-KR" sz="1000" dirty="0">
              <a:solidFill>
                <a:srgbClr val="404040"/>
              </a:solidFill>
              <a:latin typeface="LiberationSansRegular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altLang="ko-KR" sz="1000" dirty="0">
                <a:solidFill>
                  <a:srgbClr val="4C4C4C"/>
                </a:solidFill>
                <a:latin typeface="LiberationSansRegular"/>
              </a:rPr>
              <a:t>DC to 40kHz range of operation. Customizable 2nd order output low-pass filter</a:t>
            </a:r>
            <a:endParaRPr lang="en-US" altLang="ko-KR" sz="1000" dirty="0">
              <a:solidFill>
                <a:srgbClr val="404040"/>
              </a:solidFill>
              <a:latin typeface="LiberationSansRegular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altLang="ko-KR" sz="1000" dirty="0">
                <a:solidFill>
                  <a:srgbClr val="4C4C4C"/>
                </a:solidFill>
                <a:latin typeface="LiberationSansRegular"/>
              </a:rPr>
              <a:t>Industrial grade casing</a:t>
            </a:r>
            <a:endParaRPr lang="en-US" altLang="ko-KR" sz="1000" dirty="0">
              <a:solidFill>
                <a:srgbClr val="404040"/>
              </a:solidFill>
              <a:latin typeface="LiberationSansRegular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altLang="ko-KR" sz="1000" dirty="0" err="1">
                <a:solidFill>
                  <a:srgbClr val="4C4C4C"/>
                </a:solidFill>
                <a:latin typeface="LiberationSansRegular"/>
              </a:rPr>
              <a:t>EasyConnect</a:t>
            </a:r>
            <a:r>
              <a:rPr lang="en-US" altLang="ko-KR" sz="1000" dirty="0">
                <a:solidFill>
                  <a:srgbClr val="4C4C4C"/>
                </a:solidFill>
                <a:latin typeface="LiberationSansRegular"/>
              </a:rPr>
              <a:t> interfacing modules simplify and reduce cost of high channel count setup</a:t>
            </a:r>
            <a:endParaRPr lang="en-US" altLang="ko-KR" sz="1000" b="0" i="0" dirty="0">
              <a:solidFill>
                <a:srgbClr val="404040"/>
              </a:solidFill>
              <a:effectLst/>
              <a:latin typeface="LiberationSansRegula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65CA7A-1EE8-486C-B9A3-CC49B048D1D8}"/>
              </a:ext>
            </a:extLst>
          </p:cNvPr>
          <p:cNvSpPr txBox="1"/>
          <p:nvPr/>
        </p:nvSpPr>
        <p:spPr>
          <a:xfrm>
            <a:off x="613278" y="6280880"/>
            <a:ext cx="646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Table </a:t>
            </a:r>
            <a:r>
              <a:rPr lang="ko-KR" altLang="en-US" dirty="0"/>
              <a:t>폴더 </a:t>
            </a:r>
            <a:r>
              <a:rPr lang="en-US" altLang="ko-KR" dirty="0"/>
              <a:t>-&gt; </a:t>
            </a:r>
            <a:r>
              <a:rPr lang="en-US" altLang="ko-KR" dirty="0" err="1"/>
              <a:t>Verivolt</a:t>
            </a:r>
            <a:r>
              <a:rPr lang="en-US" altLang="ko-KR" dirty="0"/>
              <a:t> Spec table -&gt; Current Sensor </a:t>
            </a:r>
            <a:r>
              <a:rPr lang="ko-KR" altLang="en-US" dirty="0"/>
              <a:t>탭 삽입</a:t>
            </a:r>
          </a:p>
        </p:txBody>
      </p:sp>
    </p:spTree>
    <p:extLst>
      <p:ext uri="{BB962C8B-B14F-4D97-AF65-F5344CB8AC3E}">
        <p14:creationId xmlns:p14="http://schemas.microsoft.com/office/powerpoint/2010/main" val="5121312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2994" y="1373584"/>
            <a:ext cx="3050219" cy="558153"/>
          </a:xfrm>
        </p:spPr>
        <p:txBody>
          <a:bodyPr>
            <a:noAutofit/>
          </a:bodyPr>
          <a:lstStyle/>
          <a:p>
            <a:r>
              <a:rPr lang="en-US" altLang="ko-KR" sz="3000" u="sng" dirty="0"/>
              <a:t>Voltage</a:t>
            </a:r>
            <a:endParaRPr lang="ko-KR" altLang="en-US" sz="30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470788" y="207788"/>
            <a:ext cx="6754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/>
              <a:t>Tranducer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788895" y="2209155"/>
            <a:ext cx="2072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Isolated Sensor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52993" y="3503809"/>
            <a:ext cx="7735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Amplifier</a:t>
            </a:r>
          </a:p>
          <a:p>
            <a:r>
              <a:rPr lang="en-US" altLang="ko-KR" dirty="0"/>
              <a:t>                   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7B6D1D-1489-41B7-90F5-934B12DC8414}"/>
              </a:ext>
            </a:extLst>
          </p:cNvPr>
          <p:cNvSpPr txBox="1"/>
          <p:nvPr/>
        </p:nvSpPr>
        <p:spPr>
          <a:xfrm>
            <a:off x="852994" y="4953720"/>
            <a:ext cx="7735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Divider</a:t>
            </a:r>
          </a:p>
          <a:p>
            <a:r>
              <a:rPr lang="en-US" altLang="ko-KR" dirty="0"/>
              <a:t>                    </a:t>
            </a:r>
            <a:endParaRPr lang="ko-KR" altLang="en-US" dirty="0"/>
          </a:p>
        </p:txBody>
      </p:sp>
      <p:pic>
        <p:nvPicPr>
          <p:cNvPr id="2050" name="Picture 2" descr="https://www.verivolt.com/web/image/product.template/308/image?unique=a549180">
            <a:extLst>
              <a:ext uri="{FF2B5EF4-FFF2-40B4-BE49-F238E27FC236}">
                <a16:creationId xmlns:a16="http://schemas.microsoft.com/office/drawing/2014/main" id="{05CF42DA-7F93-48F6-BC53-A3E0DC1B1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018" y="1035086"/>
            <a:ext cx="2384808" cy="238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verivolt.com/web/image/product.template/315/image/300x300?unique=0ed51a2">
            <a:extLst>
              <a:ext uri="{FF2B5EF4-FFF2-40B4-BE49-F238E27FC236}">
                <a16:creationId xmlns:a16="http://schemas.microsoft.com/office/drawing/2014/main" id="{34AFBADB-4314-472C-9706-9167990C5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549" y="2997804"/>
            <a:ext cx="1985746" cy="198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www.verivolt.com/web/image/product.template/325/image/300x300?unique=c8a5ef4">
            <a:extLst>
              <a:ext uri="{FF2B5EF4-FFF2-40B4-BE49-F238E27FC236}">
                <a16:creationId xmlns:a16="http://schemas.microsoft.com/office/drawing/2014/main" id="{C768D726-7DBF-4F03-8FF4-F45E603EA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188" y="4685860"/>
            <a:ext cx="2055756" cy="205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A1248F4-4E6F-4076-8AB7-8DA945FED333}"/>
              </a:ext>
            </a:extLst>
          </p:cNvPr>
          <p:cNvSpPr/>
          <p:nvPr/>
        </p:nvSpPr>
        <p:spPr>
          <a:xfrm>
            <a:off x="2861578" y="2227490"/>
            <a:ext cx="58237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Provide 1ch, 4ch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3way Galvanic Isolation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1,200V sustained Isolation</a:t>
            </a:r>
            <a:endParaRPr lang="en-US" altLang="ko-KR" sz="10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DC to 120kHz Bandwidth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DIN rail fixturing for Simple setup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Drop in Voltage Sensing to channel isolation to any DAQ</a:t>
            </a:r>
          </a:p>
          <a:p>
            <a:endParaRPr lang="en-US" altLang="ko-KR" sz="1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A2DBBA-727B-4FD7-BCBD-232AE829CC83}"/>
              </a:ext>
            </a:extLst>
          </p:cNvPr>
          <p:cNvSpPr/>
          <p:nvPr/>
        </p:nvSpPr>
        <p:spPr>
          <a:xfrm>
            <a:off x="2861578" y="3531702"/>
            <a:ext cx="58237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Provide 4ch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Galvanic channel to channel isolation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Selectable gains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1,200V sustained and 3,000V peak isolation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DC to 100kHz Bandwidth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Drop in Voltage Sensing to channel isolation to any DAQ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DIN rail fixturing for fast setup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656D50-B890-40EC-991F-10F5E2C10352}"/>
              </a:ext>
            </a:extLst>
          </p:cNvPr>
          <p:cNvSpPr/>
          <p:nvPr/>
        </p:nvSpPr>
        <p:spPr>
          <a:xfrm>
            <a:off x="2861578" y="4960703"/>
            <a:ext cx="582375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Provide 1ch, 2ch, 3ch, 4ch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DC Bandwidth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Up to 5000 Input Voltage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Provide Custom Input / Output Range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Drop in replacement to other voltage dividers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224E0D-D52D-45F3-9754-23603E1F0990}"/>
              </a:ext>
            </a:extLst>
          </p:cNvPr>
          <p:cNvSpPr txBox="1"/>
          <p:nvPr/>
        </p:nvSpPr>
        <p:spPr>
          <a:xfrm>
            <a:off x="613278" y="6280880"/>
            <a:ext cx="648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Table </a:t>
            </a:r>
            <a:r>
              <a:rPr lang="ko-KR" altLang="en-US" dirty="0"/>
              <a:t>폴더 </a:t>
            </a:r>
            <a:r>
              <a:rPr lang="en-US" altLang="ko-KR" dirty="0"/>
              <a:t>-&gt; </a:t>
            </a:r>
            <a:r>
              <a:rPr lang="en-US" altLang="ko-KR" dirty="0" err="1"/>
              <a:t>Verivolt</a:t>
            </a:r>
            <a:r>
              <a:rPr lang="en-US" altLang="ko-KR" dirty="0"/>
              <a:t> Spec table -&gt; Voltage Sensor </a:t>
            </a:r>
            <a:r>
              <a:rPr lang="ko-KR" altLang="en-US" dirty="0"/>
              <a:t>탭 삽입</a:t>
            </a:r>
          </a:p>
        </p:txBody>
      </p:sp>
    </p:spTree>
    <p:extLst>
      <p:ext uri="{BB962C8B-B14F-4D97-AF65-F5344CB8AC3E}">
        <p14:creationId xmlns:p14="http://schemas.microsoft.com/office/powerpoint/2010/main" val="38252117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2994" y="1373584"/>
            <a:ext cx="3605990" cy="558153"/>
          </a:xfrm>
        </p:spPr>
        <p:txBody>
          <a:bodyPr>
            <a:noAutofit/>
          </a:bodyPr>
          <a:lstStyle/>
          <a:p>
            <a:r>
              <a:rPr lang="en-US" altLang="ko-KR" sz="3000" u="sng" dirty="0"/>
              <a:t>Isolate</a:t>
            </a:r>
            <a:endParaRPr lang="ko-KR" altLang="en-US" sz="30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470788" y="207788"/>
            <a:ext cx="6754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/>
              <a:t>Tranducer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788895" y="2209155"/>
            <a:ext cx="2072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Isolated Sensor</a:t>
            </a:r>
            <a:endParaRPr lang="ko-KR" altLang="en-US" dirty="0"/>
          </a:p>
        </p:txBody>
      </p:sp>
      <p:pic>
        <p:nvPicPr>
          <p:cNvPr id="4098" name="Picture 2" descr="https://www.verivolt.com/web/image/product.template/319/image/300x300?unique=b5ad3e9">
            <a:extLst>
              <a:ext uri="{FF2B5EF4-FFF2-40B4-BE49-F238E27FC236}">
                <a16:creationId xmlns:a16="http://schemas.microsoft.com/office/drawing/2014/main" id="{6FD0673A-446A-4BD2-A084-ED9169371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506" y="137358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5FAF428-4B36-47D7-82FC-117B75AFEA97}"/>
              </a:ext>
            </a:extLst>
          </p:cNvPr>
          <p:cNvSpPr/>
          <p:nvPr/>
        </p:nvSpPr>
        <p:spPr>
          <a:xfrm>
            <a:off x="1103116" y="2625053"/>
            <a:ext cx="582375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Provide Isolation ( Galvanic, </a:t>
            </a:r>
            <a:r>
              <a:rPr lang="en-US" altLang="ko-KR" sz="1000" dirty="0" err="1">
                <a:latin typeface="+mj-ea"/>
                <a:ea typeface="+mj-ea"/>
              </a:rPr>
              <a:t>ch</a:t>
            </a:r>
            <a:r>
              <a:rPr lang="en-US" altLang="ko-KR" sz="1000" dirty="0">
                <a:latin typeface="+mj-ea"/>
                <a:ea typeface="+mj-ea"/>
              </a:rPr>
              <a:t> to </a:t>
            </a:r>
            <a:r>
              <a:rPr lang="en-US" altLang="ko-KR" sz="1000" dirty="0" err="1">
                <a:latin typeface="+mj-ea"/>
                <a:ea typeface="+mj-ea"/>
              </a:rPr>
              <a:t>ch</a:t>
            </a:r>
            <a:r>
              <a:rPr lang="en-US" altLang="ko-KR" sz="1000" dirty="0">
                <a:latin typeface="+mj-ea"/>
                <a:ea typeface="+mj-ea"/>
              </a:rPr>
              <a:t> 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Provide Sustained Isolation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DIN rail fixturing for fast setup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Drop in channel to channel isolation to any DAQ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6FC6E4-9936-4C4B-B070-D232551944AB}"/>
              </a:ext>
            </a:extLst>
          </p:cNvPr>
          <p:cNvSpPr txBox="1"/>
          <p:nvPr/>
        </p:nvSpPr>
        <p:spPr>
          <a:xfrm>
            <a:off x="788895" y="4180143"/>
            <a:ext cx="5685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Table </a:t>
            </a:r>
            <a:r>
              <a:rPr lang="ko-KR" altLang="en-US" dirty="0"/>
              <a:t>폴더 </a:t>
            </a:r>
            <a:r>
              <a:rPr lang="en-US" altLang="ko-KR" dirty="0"/>
              <a:t>-&gt; </a:t>
            </a:r>
            <a:r>
              <a:rPr lang="en-US" altLang="ko-KR" dirty="0" err="1"/>
              <a:t>Verivolt</a:t>
            </a:r>
            <a:r>
              <a:rPr lang="en-US" altLang="ko-KR" dirty="0"/>
              <a:t> Spec table -&gt; Isolator </a:t>
            </a:r>
            <a:r>
              <a:rPr lang="ko-KR" altLang="en-US" dirty="0"/>
              <a:t>탭 삽입</a:t>
            </a:r>
          </a:p>
        </p:txBody>
      </p:sp>
    </p:spTree>
    <p:extLst>
      <p:ext uri="{BB962C8B-B14F-4D97-AF65-F5344CB8AC3E}">
        <p14:creationId xmlns:p14="http://schemas.microsoft.com/office/powerpoint/2010/main" val="18387330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2994" y="1373584"/>
            <a:ext cx="3050219" cy="558153"/>
          </a:xfrm>
        </p:spPr>
        <p:txBody>
          <a:bodyPr>
            <a:noAutofit/>
          </a:bodyPr>
          <a:lstStyle/>
          <a:p>
            <a:r>
              <a:rPr lang="en-US" altLang="ko-KR" sz="3000" u="sng" dirty="0"/>
              <a:t>Connect &amp; ETC</a:t>
            </a:r>
            <a:endParaRPr lang="ko-KR" altLang="en-US" sz="30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470788" y="207788"/>
            <a:ext cx="6754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/>
              <a:t>Tranducer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788895" y="2209155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Connect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52993" y="3503809"/>
            <a:ext cx="7735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Tranducer</a:t>
            </a:r>
            <a:endParaRPr lang="en-US" altLang="ko-KR" dirty="0"/>
          </a:p>
          <a:p>
            <a:r>
              <a:rPr lang="en-US" altLang="ko-KR" dirty="0"/>
              <a:t>                   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7B6D1D-1489-41B7-90F5-934B12DC8414}"/>
              </a:ext>
            </a:extLst>
          </p:cNvPr>
          <p:cNvSpPr txBox="1"/>
          <p:nvPr/>
        </p:nvSpPr>
        <p:spPr>
          <a:xfrm>
            <a:off x="852994" y="4685860"/>
            <a:ext cx="7735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Filter</a:t>
            </a:r>
          </a:p>
          <a:p>
            <a:r>
              <a:rPr lang="en-US" altLang="ko-KR" dirty="0"/>
              <a:t>                    </a:t>
            </a:r>
            <a:endParaRPr lang="ko-KR" altLang="en-US" dirty="0"/>
          </a:p>
        </p:txBody>
      </p:sp>
      <p:pic>
        <p:nvPicPr>
          <p:cNvPr id="1026" name="Picture 2" descr="https://www.verivolt.com/web/image/product.template/627/image/300x300?unique=89e8af8">
            <a:extLst>
              <a:ext uri="{FF2B5EF4-FFF2-40B4-BE49-F238E27FC236}">
                <a16:creationId xmlns:a16="http://schemas.microsoft.com/office/drawing/2014/main" id="{CF854E2C-D9BC-4F55-B59E-D9F0D8CDB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752" y="4685860"/>
            <a:ext cx="1803050" cy="180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75E8DAE-FCBB-4E70-B506-C1824B11EB1C}"/>
              </a:ext>
            </a:extLst>
          </p:cNvPr>
          <p:cNvSpPr/>
          <p:nvPr/>
        </p:nvSpPr>
        <p:spPr>
          <a:xfrm>
            <a:off x="2764436" y="2266011"/>
            <a:ext cx="58237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Provide </a:t>
            </a:r>
            <a:r>
              <a:rPr lang="en-US" altLang="ko-KR" sz="1000" dirty="0" err="1"/>
              <a:t>EasyConnect</a:t>
            </a:r>
            <a:r>
              <a:rPr lang="en-US" altLang="ko-KR" sz="1000" dirty="0"/>
              <a:t> &amp; Terminal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000" dirty="0">
              <a:latin typeface="+mj-ea"/>
              <a:ea typeface="+mj-ea"/>
            </a:endParaRPr>
          </a:p>
        </p:txBody>
      </p:sp>
      <p:pic>
        <p:nvPicPr>
          <p:cNvPr id="1030" name="Picture 6" descr="https://www.verivolt.com/web/image/product.template/630/image/300x300?unique=0e0ca68">
            <a:extLst>
              <a:ext uri="{FF2B5EF4-FFF2-40B4-BE49-F238E27FC236}">
                <a16:creationId xmlns:a16="http://schemas.microsoft.com/office/drawing/2014/main" id="{133C2FC2-2E3A-4F6C-A91F-CDA2949C2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575" y="1221904"/>
            <a:ext cx="1974502" cy="197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verivolt.com/web/image/product.template/641/image/300x300?unique=2666999">
            <a:extLst>
              <a:ext uri="{FF2B5EF4-FFF2-40B4-BE49-F238E27FC236}">
                <a16:creationId xmlns:a16="http://schemas.microsoft.com/office/drawing/2014/main" id="{5A3DD8A2-0BF5-453E-A711-2695CB7AA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944" y="686184"/>
            <a:ext cx="1779882" cy="177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E901C8-50E4-4CB4-A7B5-2E7EBD1807BE}"/>
              </a:ext>
            </a:extLst>
          </p:cNvPr>
          <p:cNvSpPr/>
          <p:nvPr/>
        </p:nvSpPr>
        <p:spPr>
          <a:xfrm>
            <a:off x="2764436" y="4838260"/>
            <a:ext cx="582375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Drop-in low-pass filter for any DAQ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0.1% accuracy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7th order low-pass "brick" filter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±10V range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&gt;1GOhm input impedance for minimum distortion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50 Ohm output impedance for maximum flexibility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000" dirty="0">
              <a:latin typeface="+mj-ea"/>
              <a:ea typeface="+mj-ea"/>
            </a:endParaRPr>
          </a:p>
        </p:txBody>
      </p:sp>
      <p:pic>
        <p:nvPicPr>
          <p:cNvPr id="1032" name="Picture 8" descr="https://www.verivolt.com/web/image/product.template/331/image/300x300?unique=5df935f">
            <a:extLst>
              <a:ext uri="{FF2B5EF4-FFF2-40B4-BE49-F238E27FC236}">
                <a16:creationId xmlns:a16="http://schemas.microsoft.com/office/drawing/2014/main" id="{138415FC-2305-40BC-9BCE-FBF94140C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992" y="2780069"/>
            <a:ext cx="2093810" cy="209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F4346C9-E974-46A7-B20F-35E0A35829AC}"/>
              </a:ext>
            </a:extLst>
          </p:cNvPr>
          <p:cNvSpPr/>
          <p:nvPr/>
        </p:nvSpPr>
        <p:spPr>
          <a:xfrm>
            <a:off x="2764436" y="3569864"/>
            <a:ext cx="58237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Easy drop-in voltage to current loop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Designed to mate with </a:t>
            </a:r>
            <a:r>
              <a:rPr lang="en-US" altLang="ko-KR" sz="1000" dirty="0" err="1"/>
              <a:t>Entube</a:t>
            </a:r>
            <a:r>
              <a:rPr lang="en-US" altLang="ko-KR" sz="1000" dirty="0"/>
              <a:t> TE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0.2% accuracy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591F73-E5BB-42D0-96D8-DDCC4FC8D0E8}"/>
              </a:ext>
            </a:extLst>
          </p:cNvPr>
          <p:cNvSpPr txBox="1"/>
          <p:nvPr/>
        </p:nvSpPr>
        <p:spPr>
          <a:xfrm>
            <a:off x="852993" y="6297489"/>
            <a:ext cx="5422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Table </a:t>
            </a:r>
            <a:r>
              <a:rPr lang="ko-KR" altLang="en-US" dirty="0"/>
              <a:t>폴더 </a:t>
            </a:r>
            <a:r>
              <a:rPr lang="en-US" altLang="ko-KR" dirty="0"/>
              <a:t>-&gt; </a:t>
            </a:r>
            <a:r>
              <a:rPr lang="en-US" altLang="ko-KR" dirty="0" err="1"/>
              <a:t>Verivolt</a:t>
            </a:r>
            <a:r>
              <a:rPr lang="en-US" altLang="ko-KR" dirty="0"/>
              <a:t> Spec table -&gt; Filter </a:t>
            </a:r>
            <a:r>
              <a:rPr lang="ko-KR" altLang="en-US" dirty="0"/>
              <a:t>탭 삽입</a:t>
            </a:r>
          </a:p>
        </p:txBody>
      </p:sp>
    </p:spTree>
    <p:extLst>
      <p:ext uri="{BB962C8B-B14F-4D97-AF65-F5344CB8AC3E}">
        <p14:creationId xmlns:p14="http://schemas.microsoft.com/office/powerpoint/2010/main" val="26649026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86CDC8D-36C7-4D08-89CB-F78050C44063}"/>
              </a:ext>
            </a:extLst>
          </p:cNvPr>
          <p:cNvSpPr/>
          <p:nvPr/>
        </p:nvSpPr>
        <p:spPr>
          <a:xfrm>
            <a:off x="3942303" y="56825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LiberationSansRegular"/>
              </a:rPr>
              <a:t>Three way Isolation</a:t>
            </a:r>
          </a:p>
          <a:p>
            <a:r>
              <a:rPr lang="en-US" altLang="ko-KR" dirty="0">
                <a:latin typeface="LiberationSansRegular"/>
              </a:rPr>
              <a:t>The </a:t>
            </a:r>
            <a:r>
              <a:rPr lang="en-US" altLang="ko-KR" dirty="0" err="1">
                <a:latin typeface="LiberationSansRegular"/>
              </a:rPr>
              <a:t>IsoBlock</a:t>
            </a:r>
            <a:r>
              <a:rPr lang="en-US" altLang="ko-KR" dirty="0">
                <a:latin typeface="LiberationSansRegular"/>
              </a:rPr>
              <a:t> V modules provide a three way galvanic isolation: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>
                <a:latin typeface="LiberationSansRegular"/>
              </a:rPr>
              <a:t>  Channel to Channel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>
                <a:latin typeface="LiberationSansRegular"/>
              </a:rPr>
              <a:t>  Primary to Secondary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>
                <a:latin typeface="LiberationSansRegular"/>
              </a:rPr>
              <a:t>  Signal to Power</a:t>
            </a:r>
          </a:p>
          <a:p>
            <a:r>
              <a:rPr lang="en-US" altLang="ko-KR" dirty="0">
                <a:latin typeface="LiberationSansRegular"/>
              </a:rPr>
              <a:t>This galvanic barrier prevents unwanted currents from flowing along the circuit and adds a level of protection as well as allows to operate grounds with different potentials.</a:t>
            </a:r>
            <a:endParaRPr lang="en-US" altLang="ko-KR" b="0" i="0" dirty="0">
              <a:effectLst/>
              <a:latin typeface="LiberationSansRegular"/>
            </a:endParaRPr>
          </a:p>
        </p:txBody>
      </p:sp>
      <p:pic>
        <p:nvPicPr>
          <p:cNvPr id="2050" name="Picture 2" descr="Odoo image and text block">
            <a:extLst>
              <a:ext uri="{FF2B5EF4-FFF2-40B4-BE49-F238E27FC236}">
                <a16:creationId xmlns:a16="http://schemas.microsoft.com/office/drawing/2014/main" id="{111BEB82-56C8-4D27-8D0B-6B26200D5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444" y="803255"/>
            <a:ext cx="1428750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582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8153"/>
          </a:xfrm>
        </p:spPr>
        <p:txBody>
          <a:bodyPr>
            <a:normAutofit fontScale="90000"/>
          </a:bodyPr>
          <a:lstStyle/>
          <a:p>
            <a:r>
              <a:rPr lang="en-US" altLang="ko-KR" dirty="0" err="1"/>
              <a:t>FlexLogger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2A1CBB-C5DA-45E2-B9DD-F6C133F1C341}"/>
              </a:ext>
            </a:extLst>
          </p:cNvPr>
          <p:cNvSpPr/>
          <p:nvPr/>
        </p:nvSpPr>
        <p:spPr>
          <a:xfrm>
            <a:off x="16163" y="1368180"/>
            <a:ext cx="861060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en-US" altLang="ko-KR" sz="1600" dirty="0" err="1">
                <a:solidFill>
                  <a:srgbClr val="333333"/>
                </a:solidFill>
                <a:latin typeface="Helvetica Neue"/>
              </a:rPr>
              <a:t>FlexLogger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는 신속한 센서 구성 및 혼합 신호의 데이터 로깅을 통해 프로그래밍 없이도 전자기계 시스템을 확인 및 검증할 수 있는 소프트웨어입니다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.</a:t>
            </a:r>
          </a:p>
          <a:p>
            <a:pPr marL="742950" lvl="1" indent="-285750" latinLnBrk="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프로그래밍 없이 </a:t>
            </a:r>
            <a:r>
              <a:rPr lang="en-US" altLang="ko-KR" sz="1600" dirty="0" err="1">
                <a:solidFill>
                  <a:srgbClr val="333333"/>
                </a:solidFill>
                <a:latin typeface="Helvetica Neue"/>
              </a:rPr>
              <a:t>CompactDAQ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을 통해 유연하고 확장 가능한 데이터 로깅 시스템을 구축</a:t>
            </a:r>
            <a:endParaRPr lang="en-US" altLang="ko-KR" sz="1600" dirty="0">
              <a:solidFill>
                <a:srgbClr val="333333"/>
              </a:solidFill>
              <a:latin typeface="Helvetica Neue"/>
            </a:endParaRPr>
          </a:p>
          <a:p>
            <a:pPr marL="742950" lvl="1" indent="-285750" latinLnBrk="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아날로그 센서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디지털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,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 펄스 주파수 및 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CAN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측정을 신속하게 설정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시각화 및 로깅</a:t>
            </a:r>
            <a:endParaRPr lang="en-US" altLang="ko-KR" sz="1600" dirty="0">
              <a:solidFill>
                <a:srgbClr val="333333"/>
              </a:solidFill>
              <a:latin typeface="Helvetica Neue"/>
            </a:endParaRPr>
          </a:p>
          <a:p>
            <a:pPr marL="742950" lvl="1" indent="-285750" latinLnBrk="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자동으로 메타데이터를 저장하여 사용자의 테스트 설정을 문서화하므로 여러 저장데이터를 비교 가능</a:t>
            </a:r>
            <a:endParaRPr lang="en-US" altLang="ko-KR" sz="1600" dirty="0">
              <a:solidFill>
                <a:srgbClr val="333333"/>
              </a:solidFill>
              <a:latin typeface="Helvetica Neue"/>
            </a:endParaRPr>
          </a:p>
          <a:p>
            <a:pPr marL="742950" lvl="1" indent="-285750" latinLnBrk="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통합 데이터 뷰어에서 인터랙티브 방식으로 테스트 결과를 확인</a:t>
            </a:r>
            <a:endParaRPr lang="en-US" altLang="ko-KR" sz="16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74BFF620-E7A7-4539-BB31-93645AC64B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5584" y="3875185"/>
            <a:ext cx="7229517" cy="164658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76176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Roboto Condensed"/>
              </a:rPr>
              <a:t>FlexLogger로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Roboto Condensed"/>
              </a:rPr>
              <a:t> 할 수 있는 작업에 대해 알아보십시오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FlexLogger는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사용자의 물리적 측정과 센서 종류에 맞게 구성 가능한 설정을 통해 테스트 설정 시간을 단축시켜 줍니다. 드래그 앤 드롭 엔지니어링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인디케이터를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사용하여 테스트를 수행하면서 동시에 신속하게 데이터를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시각화할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수 있습니다. 또한, 사용자는 통합 데이터 뷰어를 통해 인터렉티브 방식으로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로깅된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데이터를 검토할 수 있으며, 이를 보편적인 파일 포맷으로 추출하여 공유할 수 있습니다.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FlexLogger는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기본적으로 사용자의 테스트 설정에 대한 중요한 세부사항을 문서화하므로 이전 테스트 구성의 결과를 추적할 수 있도록 도와줍니다.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B81D07D-9FC9-49F3-9532-6D84C4D2BA4C}"/>
              </a:ext>
            </a:extLst>
          </p:cNvPr>
          <p:cNvSpPr/>
          <p:nvPr/>
        </p:nvSpPr>
        <p:spPr>
          <a:xfrm>
            <a:off x="175596" y="3674478"/>
            <a:ext cx="3501980" cy="229729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r>
              <a:rPr lang="en-US" altLang="ko-KR" dirty="0"/>
              <a:t>https://www.youtube.com/watch?v=a5OWuoj17_c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AC3CCF-3450-4BD4-AAD4-3F4B2AFF2D43}"/>
              </a:ext>
            </a:extLst>
          </p:cNvPr>
          <p:cNvSpPr/>
          <p:nvPr/>
        </p:nvSpPr>
        <p:spPr>
          <a:xfrm>
            <a:off x="12275172" y="1001713"/>
            <a:ext cx="1043688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en-US" altLang="ko-KR" sz="1600" dirty="0" err="1">
                <a:solidFill>
                  <a:srgbClr val="333333"/>
                </a:solidFill>
                <a:latin typeface="Helvetica Neue"/>
              </a:rPr>
              <a:t>FlexLogger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는 신속한 센서 구성 및 혼합 신호의 데이터 로깅을 통해 프로그래밍 없이도 전자기계 시스템을 확인 및 검증할 수 있는 소프트웨어입니다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.</a:t>
            </a:r>
          </a:p>
          <a:p>
            <a:pPr latinLnBrk="0"/>
            <a:r>
              <a:rPr lang="en-US" altLang="ko-KR" sz="1600" dirty="0" err="1">
                <a:solidFill>
                  <a:srgbClr val="333333"/>
                </a:solidFill>
                <a:latin typeface="Helvetica Neue"/>
              </a:rPr>
              <a:t>FlexLogger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를 사용하면 프로그래밍 없이도 </a:t>
            </a:r>
            <a:r>
              <a:rPr lang="en-US" altLang="ko-KR" sz="1600" dirty="0" err="1">
                <a:solidFill>
                  <a:srgbClr val="333333"/>
                </a:solidFill>
                <a:latin typeface="Helvetica Neue"/>
              </a:rPr>
              <a:t>CompactDAQ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을 통해 유연하고 확장 가능한 데이터 로깅 시스템을 구축할 수 있습니다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사용자는 센서 특정 구성 작업 흐름을 사용하여 동기화된 아날로그 센서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디지털 펄스 주파수 및 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CAN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측정을 신속하게 설정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시각화 및 로깅할 수 있습니다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en-US" altLang="ko-KR" sz="1600" dirty="0" err="1">
                <a:solidFill>
                  <a:srgbClr val="333333"/>
                </a:solidFill>
                <a:latin typeface="Helvetica Neue"/>
              </a:rPr>
              <a:t>FlexLogger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는 자동으로 메타데이터를 저장하여 사용자의 테스트 설정을 문서화하므로 여러 테스트에서 신속하게 테스트 결과를 추적하고 비교할 수 있습니다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또한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통합 데이터 뷰어에서 인터랙티브 방식으로 테스트 결과를 확인할 수 있어 데이터를 시각적으로 검사하고 결정을 내릴 수 있습니다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.</a:t>
            </a:r>
            <a:endParaRPr lang="en-US" altLang="ko-KR" sz="16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183ACC8-AC50-4D82-958A-F5DD0A0AE021}"/>
              </a:ext>
            </a:extLst>
          </p:cNvPr>
          <p:cNvSpPr/>
          <p:nvPr/>
        </p:nvSpPr>
        <p:spPr>
          <a:xfrm>
            <a:off x="13242636" y="3429000"/>
            <a:ext cx="3501980" cy="229729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r>
              <a:rPr lang="ko-KR" altLang="en-US" dirty="0"/>
              <a:t>http://f1.media.brightcove.com/4/1326282160001/1326282160001_5743416557001_5720167805001.mp4?pubId=1326282160001&amp;videoId=5720167805001</a:t>
            </a:r>
          </a:p>
        </p:txBody>
      </p:sp>
      <p:pic>
        <p:nvPicPr>
          <p:cNvPr id="2050" name="Picture 2" descr="flexloggerì ëí ì´ë¯¸ì§ ê²ìê²°ê³¼">
            <a:extLst>
              <a:ext uri="{FF2B5EF4-FFF2-40B4-BE49-F238E27FC236}">
                <a16:creationId xmlns:a16="http://schemas.microsoft.com/office/drawing/2014/main" id="{5CF1EC93-D280-45F5-94A7-E86B89A07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8" t="17074" r="79430" b="34703"/>
          <a:stretch/>
        </p:blipFill>
        <p:spPr bwMode="auto">
          <a:xfrm>
            <a:off x="16163" y="151968"/>
            <a:ext cx="822037" cy="84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lexloggerì ëí ì´ë¯¸ì§ ê²ìê²°ê³¼">
            <a:extLst>
              <a:ext uri="{FF2B5EF4-FFF2-40B4-BE49-F238E27FC236}">
                <a16:creationId xmlns:a16="http://schemas.microsoft.com/office/drawing/2014/main" id="{6B108DE2-9738-4DEA-8B1F-FDEBC9E06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9500" y="-683530"/>
            <a:ext cx="64770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lexloggerì ëí ì´ë¯¸ì§ ê²ìê²°ê³¼">
            <a:extLst>
              <a:ext uri="{FF2B5EF4-FFF2-40B4-BE49-F238E27FC236}">
                <a16:creationId xmlns:a16="http://schemas.microsoft.com/office/drawing/2014/main" id="{5F00E217-9B48-4701-9EC5-6A8CC1E8C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624" y="1171803"/>
            <a:ext cx="3253477" cy="250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106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7F2D37DE-C245-4919-A3D9-95DB063A5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881" y="582613"/>
            <a:ext cx="8013412" cy="738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Roboto Condensed"/>
              </a:rPr>
              <a:t>신속하게 측정 작업 구성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FlexLogger를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사용하면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CompactDAQ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하드웨어를 자동으로 감지하여 신속하게 혼합 측정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작억을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구성할 수 있습니다.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이를 통해 소프트웨어 셋업 시간을 단축하고 핵심 인사이트를 파악하기 위한 데이터 확인에 집중할 수 있습니다.</a:t>
            </a:r>
          </a:p>
        </p:txBody>
      </p:sp>
      <p:pic>
        <p:nvPicPr>
          <p:cNvPr id="1031" name="Picture 7" descr="http://s7d5.scene7.com/is/image/ni/number_1?$ni-icon-lg$&amp;fit=crop">
            <a:extLst>
              <a:ext uri="{FF2B5EF4-FFF2-40B4-BE49-F238E27FC236}">
                <a16:creationId xmlns:a16="http://schemas.microsoft.com/office/drawing/2014/main" id="{37AD1016-0917-4210-9E1F-2B064F181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3030" y="582613"/>
            <a:ext cx="656908" cy="65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59BF8BF-6791-48B1-B956-74F658FBDDEE}"/>
              </a:ext>
            </a:extLst>
          </p:cNvPr>
          <p:cNvSpPr/>
          <p:nvPr/>
        </p:nvSpPr>
        <p:spPr>
          <a:xfrm>
            <a:off x="4017873" y="104339"/>
            <a:ext cx="2185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b="1" dirty="0" err="1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FlexLogger의</a:t>
            </a:r>
            <a:r>
              <a:rPr lang="ko-KR" altLang="ko-KR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 장점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EE6303F7-CA0D-4450-909E-912DB4C29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652" y="1399535"/>
            <a:ext cx="8679335" cy="1384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 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Roboto Condensed"/>
              </a:rPr>
              <a:t>확실하게 테스트 수행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FlexLogger를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사용하면 테스트가 수행되는 동안 테스트가 정확하게 수행되고 있는지 확인하기 위해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인디케이터와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알람이 포함된 스크린을 생성할 수 있습니다.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로그 파일에 하드웨어 설정, 센서 시리얼 번호 등을 메타데이터로 포함하여 해당 데이터를 이용하는 모든 사용자들이 어떻게 데이터가 수집되었는지 정확하게 파악할 수 있습니다.</a:t>
            </a:r>
            <a:endParaRPr kumimoji="0" lang="ko-KR" altLang="ko-KR" sz="8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</p:txBody>
      </p:sp>
      <p:pic>
        <p:nvPicPr>
          <p:cNvPr id="1033" name="Picture 9" descr="http://s7d5.scene7.com/is/image/ni/number_2?$ni-icon-lg$&amp;fit=crop">
            <a:extLst>
              <a:ext uri="{FF2B5EF4-FFF2-40B4-BE49-F238E27FC236}">
                <a16:creationId xmlns:a16="http://schemas.microsoft.com/office/drawing/2014/main" id="{56B89897-EC74-4E25-8ADD-A2334DFD9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4038" y="1744172"/>
            <a:ext cx="855690" cy="85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0">
            <a:extLst>
              <a:ext uri="{FF2B5EF4-FFF2-40B4-BE49-F238E27FC236}">
                <a16:creationId xmlns:a16="http://schemas.microsoft.com/office/drawing/2014/main" id="{348F3CC5-9E3E-4820-A2E0-2F09AD272A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652" y="2557691"/>
            <a:ext cx="8679335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 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Roboto Condensed"/>
              </a:rPr>
              <a:t>통합 데이터 뷰어를 통한 테스트 인사이트 제공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데이터 뷰어를 사용하면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CAN을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포함한 다수의 채널 및 소스에서 데이터를 확인할 수 있으며 플레이백을 위해 손쉽게 데이터를 동기화 및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디스플레이할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수 있을 뿐만 아니라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데이터를 여러 가지 포맷으로 추출할 수 있습니다.</a:t>
            </a:r>
            <a:endParaRPr kumimoji="0" lang="ko-KR" altLang="ko-KR" sz="8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</p:txBody>
      </p:sp>
      <p:pic>
        <p:nvPicPr>
          <p:cNvPr id="1035" name="Picture 11" descr="http://s7d5.scene7.com/is/image/ni/number_3?$ni-icon-lg$&amp;fit=crop">
            <a:extLst>
              <a:ext uri="{FF2B5EF4-FFF2-40B4-BE49-F238E27FC236}">
                <a16:creationId xmlns:a16="http://schemas.microsoft.com/office/drawing/2014/main" id="{10848A22-3E83-4A4D-B298-0F82DC59B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3538" y="2756150"/>
            <a:ext cx="885190" cy="88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2">
            <a:extLst>
              <a:ext uri="{FF2B5EF4-FFF2-40B4-BE49-F238E27FC236}">
                <a16:creationId xmlns:a16="http://schemas.microsoft.com/office/drawing/2014/main" id="{70B7488F-8A30-42F0-B1D9-FC03B26FB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882" y="3602915"/>
            <a:ext cx="8617106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 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Roboto Condensed"/>
              </a:rPr>
              <a:t>DIAdem을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Roboto Condensed"/>
              </a:rPr>
              <a:t> 통한 테스트 결과 분석 및 전달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NI는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DIAdem과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FlexLogger를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함께 사용함으로써, 포함된 분석 라이브러리나 사용자 정의 수식을 활용하여 신속하게 데이터를 검색, 검사 및 분석하는 것을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권장합니니다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.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이를 통해 자동으로 새로운 데이터를 입력하는 표준 템플릿을 생성하여 일관성 있게 문서화된 리포트를 만들 수 있습니다.</a:t>
            </a:r>
            <a:endParaRPr kumimoji="0" lang="ko-KR" altLang="ko-KR" sz="8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</p:txBody>
      </p:sp>
      <p:pic>
        <p:nvPicPr>
          <p:cNvPr id="1037" name="Picture 13" descr="http://s7d5.scene7.com/is/image/ni/number_4?$ni-icon-lg$&amp;fit=crop">
            <a:extLst>
              <a:ext uri="{FF2B5EF4-FFF2-40B4-BE49-F238E27FC236}">
                <a16:creationId xmlns:a16="http://schemas.microsoft.com/office/drawing/2014/main" id="{83E61C28-5229-4932-8812-9099CC2BA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4038" y="3977192"/>
            <a:ext cx="874048" cy="87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flexloggerì ëí ì´ë¯¸ì§ ê²ìê²°ê³¼">
            <a:extLst>
              <a:ext uri="{FF2B5EF4-FFF2-40B4-BE49-F238E27FC236}">
                <a16:creationId xmlns:a16="http://schemas.microsoft.com/office/drawing/2014/main" id="{74722679-181C-4B3C-9E27-09C0C9A22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920" y="2908679"/>
            <a:ext cx="2778133" cy="213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flexloggerì ëí ì´ë¯¸ì§ ê²ìê²°ê³¼">
            <a:extLst>
              <a:ext uri="{FF2B5EF4-FFF2-40B4-BE49-F238E27FC236}">
                <a16:creationId xmlns:a16="http://schemas.microsoft.com/office/drawing/2014/main" id="{9E971CCF-241E-415C-A7B7-D9561C11D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123" y="-69001"/>
            <a:ext cx="2765996" cy="211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086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33B3642-9699-4553-BD8A-816F6238EE5C}"/>
              </a:ext>
            </a:extLst>
          </p:cNvPr>
          <p:cNvSpPr/>
          <p:nvPr/>
        </p:nvSpPr>
        <p:spPr>
          <a:xfrm>
            <a:off x="4173858" y="-748117"/>
            <a:ext cx="4591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http://www.ni.com/white-paper/54482/ko/</a:t>
            </a:r>
          </a:p>
        </p:txBody>
      </p:sp>
      <p:sp>
        <p:nvSpPr>
          <p:cNvPr id="8" name="화살표: U자형 7">
            <a:extLst>
              <a:ext uri="{FF2B5EF4-FFF2-40B4-BE49-F238E27FC236}">
                <a16:creationId xmlns:a16="http://schemas.microsoft.com/office/drawing/2014/main" id="{8CD08379-9B89-4C40-967F-8F77D489F80E}"/>
              </a:ext>
            </a:extLst>
          </p:cNvPr>
          <p:cNvSpPr/>
          <p:nvPr/>
        </p:nvSpPr>
        <p:spPr>
          <a:xfrm rot="5400000">
            <a:off x="3693893" y="-2237798"/>
            <a:ext cx="4804214" cy="11572275"/>
          </a:xfrm>
          <a:prstGeom prst="uturnArrow">
            <a:avLst>
              <a:gd name="adj1" fmla="val 23718"/>
              <a:gd name="adj2" fmla="val 25000"/>
              <a:gd name="adj3" fmla="val 17857"/>
              <a:gd name="adj4" fmla="val 43750"/>
              <a:gd name="adj5" fmla="val 100000"/>
            </a:avLst>
          </a:prstGeom>
          <a:solidFill>
            <a:schemeClr val="accent1">
              <a:lumMod val="60000"/>
              <a:lumOff val="40000"/>
              <a:alpha val="48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080" name="Picture 8" descr="http://www.ni.com/cms/images/devzone/tut/Figure_1-FlexLogger_Specifications_Tab_20180219171414.png">
            <a:extLst>
              <a:ext uri="{FF2B5EF4-FFF2-40B4-BE49-F238E27FC236}">
                <a16:creationId xmlns:a16="http://schemas.microsoft.com/office/drawing/2014/main" id="{D6B57D14-865E-4725-8C88-6D297FDF9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509" y="907553"/>
            <a:ext cx="3799268" cy="158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ni.com/cms/images/devzone/tut/Figure_2-FlexLogger_General_Info_Tab.png">
            <a:extLst>
              <a:ext uri="{FF2B5EF4-FFF2-40B4-BE49-F238E27FC236}">
                <a16:creationId xmlns:a16="http://schemas.microsoft.com/office/drawing/2014/main" id="{E9F8C192-DA60-47A9-AB6F-BBF7CFA98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741" y="907553"/>
            <a:ext cx="4091189" cy="155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ni.com/cms/images/devzone/tut/Figure_3-FlexLogger_Add_CAN_Signals.png">
            <a:extLst>
              <a:ext uri="{FF2B5EF4-FFF2-40B4-BE49-F238E27FC236}">
                <a16:creationId xmlns:a16="http://schemas.microsoft.com/office/drawing/2014/main" id="{79144D1F-B62F-407C-8F43-82654EBC2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740" y="3991270"/>
            <a:ext cx="4091189" cy="155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www.ni.com/cms/images/devzone/tut/Figure_4-FlexLogger_Calculated_Channels.png">
            <a:extLst>
              <a:ext uri="{FF2B5EF4-FFF2-40B4-BE49-F238E27FC236}">
                <a16:creationId xmlns:a16="http://schemas.microsoft.com/office/drawing/2014/main" id="{E1E06731-B677-457B-AC34-3B96B72E5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508" y="3971961"/>
            <a:ext cx="3803381" cy="144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8F7A7B4C-EF53-4578-AC70-B267FEFE568E}"/>
              </a:ext>
            </a:extLst>
          </p:cNvPr>
          <p:cNvSpPr/>
          <p:nvPr/>
        </p:nvSpPr>
        <p:spPr>
          <a:xfrm>
            <a:off x="5424959" y="1602010"/>
            <a:ext cx="307714" cy="213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ED2017AC-DEF1-41A1-906C-932F630C969C}"/>
              </a:ext>
            </a:extLst>
          </p:cNvPr>
          <p:cNvSpPr/>
          <p:nvPr/>
        </p:nvSpPr>
        <p:spPr>
          <a:xfrm rot="10800000">
            <a:off x="5449145" y="4631394"/>
            <a:ext cx="325339" cy="213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D570C6-38C2-445F-858F-877778A447BA}"/>
              </a:ext>
            </a:extLst>
          </p:cNvPr>
          <p:cNvSpPr txBox="1"/>
          <p:nvPr/>
        </p:nvSpPr>
        <p:spPr>
          <a:xfrm>
            <a:off x="2106920" y="2490581"/>
            <a:ext cx="2434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Step 1 </a:t>
            </a:r>
            <a:r>
              <a:rPr lang="en-US" altLang="ko-KR" sz="1400" i="1" dirty="0" err="1"/>
              <a:t>FlexLogger</a:t>
            </a:r>
            <a:r>
              <a:rPr lang="ko-KR" altLang="en-US" sz="1400" i="1" dirty="0"/>
              <a:t>를 통해 구성된 측정 작업 확인</a:t>
            </a:r>
            <a:endParaRPr lang="en-US" altLang="ko-KR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5BEE45A-BF93-4C5B-909C-8145A99558CA}"/>
              </a:ext>
            </a:extLst>
          </p:cNvPr>
          <p:cNvSpPr/>
          <p:nvPr/>
        </p:nvSpPr>
        <p:spPr>
          <a:xfrm>
            <a:off x="5993891" y="2497398"/>
            <a:ext cx="409118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Step 2. </a:t>
            </a:r>
            <a:r>
              <a:rPr lang="en-US" altLang="ko-KR" sz="1400" i="1" dirty="0"/>
              <a:t>Configure a Vibration Measurement in the General Info </a:t>
            </a:r>
            <a:r>
              <a:rPr lang="ko-KR" altLang="en-US" sz="1400" i="1" dirty="0"/>
              <a:t>일반 정보 창에서 진동 측정 작업을 구성</a:t>
            </a:r>
            <a:endParaRPr lang="ko-KR" altLang="en-US" sz="14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B4B26E-F865-4004-829A-6901B52D0F4F}"/>
              </a:ext>
            </a:extLst>
          </p:cNvPr>
          <p:cNvSpPr/>
          <p:nvPr/>
        </p:nvSpPr>
        <p:spPr>
          <a:xfrm>
            <a:off x="7051635" y="5550775"/>
            <a:ext cx="19635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Step3. </a:t>
            </a:r>
            <a:r>
              <a:rPr lang="en-US" altLang="ko-KR" sz="1400" i="1" dirty="0"/>
              <a:t>CAN </a:t>
            </a:r>
            <a:r>
              <a:rPr lang="ko-KR" altLang="en-US" sz="1400" i="1" dirty="0"/>
              <a:t>신호 추가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endParaRPr lang="ko-KR" altLang="en-US" sz="14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01BE1BB-5E90-4E70-855A-B3CEE165C94B}"/>
              </a:ext>
            </a:extLst>
          </p:cNvPr>
          <p:cNvSpPr/>
          <p:nvPr/>
        </p:nvSpPr>
        <p:spPr>
          <a:xfrm>
            <a:off x="1483735" y="5531753"/>
            <a:ext cx="36808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Step4. </a:t>
            </a:r>
            <a:r>
              <a:rPr lang="en-US" altLang="ko-KR" sz="1400" i="1" dirty="0" err="1"/>
              <a:t>FlexLogger</a:t>
            </a:r>
            <a:r>
              <a:rPr lang="ko-KR" altLang="en-US" sz="1400" i="1" dirty="0"/>
              <a:t>를 통해 계산된 채널 생성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CA4E77-695F-42FC-9085-17260E763917}"/>
              </a:ext>
            </a:extLst>
          </p:cNvPr>
          <p:cNvSpPr txBox="1"/>
          <p:nvPr/>
        </p:nvSpPr>
        <p:spPr>
          <a:xfrm>
            <a:off x="309862" y="289392"/>
            <a:ext cx="399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 err="1"/>
              <a:t>FlexLogger</a:t>
            </a:r>
            <a:r>
              <a:rPr lang="en-US" altLang="ko-KR" b="1" u="sng" dirty="0"/>
              <a:t>™</a:t>
            </a:r>
            <a:r>
              <a:rPr lang="ko-KR" altLang="en-US" b="1" u="sng" dirty="0"/>
              <a:t>를 통해 측정 작업 구성</a:t>
            </a:r>
          </a:p>
        </p:txBody>
      </p:sp>
    </p:spTree>
    <p:extLst>
      <p:ext uri="{BB962C8B-B14F-4D97-AF65-F5344CB8AC3E}">
        <p14:creationId xmlns:p14="http://schemas.microsoft.com/office/powerpoint/2010/main" val="2138814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8153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독립형 </a:t>
            </a:r>
            <a:r>
              <a:rPr lang="en-US" altLang="ko-KR" dirty="0"/>
              <a:t>DAQ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917080" y="1496970"/>
            <a:ext cx="691940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다기능 데이터 수집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(DAQ)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디바이스는 </a:t>
            </a:r>
            <a:endParaRPr lang="en-US" altLang="ko-KR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아날로그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I/O,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디지털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I/O,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카운터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타이머 회로를 제공합니다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endParaRPr lang="en-US" altLang="ko-KR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저가 디바이스에서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고정밀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범위에 이르는 다양한 종류의 제품군이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사용하기 쉬우면서 뛰어난 안정성과 성능을 이미 전세계 엔지니어에게 신뢰받은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market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내 가장 우수한 </a:t>
            </a:r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</a:rPr>
              <a:t>제품입니다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.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387136" y="2374133"/>
            <a:ext cx="9966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8306541" y="1363781"/>
            <a:ext cx="2742459" cy="188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DAQ with LabVIEW</a:t>
            </a:r>
          </a:p>
          <a:p>
            <a:pPr algn="ctr"/>
            <a:r>
              <a:rPr lang="en-US" altLang="ko-KR" dirty="0"/>
              <a:t>https://www.youtube.com/watch?v=uobD6T9xby8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77EFC4-561F-43C1-90A5-F8FD800025CA}"/>
              </a:ext>
            </a:extLst>
          </p:cNvPr>
          <p:cNvSpPr/>
          <p:nvPr/>
        </p:nvSpPr>
        <p:spPr>
          <a:xfrm>
            <a:off x="860208" y="3441796"/>
            <a:ext cx="100199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NI DAQ </a:t>
            </a:r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</a:rPr>
              <a:t>는 다양한 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Bus </a:t>
            </a:r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</a:rPr>
              <a:t>타입의 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( PCI, PXI, USB, </a:t>
            </a:r>
            <a:r>
              <a:rPr lang="en-US" altLang="ko-KR" dirty="0" err="1">
                <a:solidFill>
                  <a:srgbClr val="333333"/>
                </a:solidFill>
                <a:latin typeface="Arial" panose="020B0604020202020204" pitchFamily="34" charset="0"/>
              </a:rPr>
              <a:t>wifi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 ) </a:t>
            </a:r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</a:rPr>
              <a:t>다양한 성능의 제품을 공급하며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</a:rPr>
              <a:t>액세서리 또한 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User</a:t>
            </a:r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</a:rPr>
              <a:t>의 선택의 폭을 넓혀 제공하고 있습니다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  <p:pic>
        <p:nvPicPr>
          <p:cNvPr id="10" name="Picture 6" descr="USB-6002">
            <a:extLst>
              <a:ext uri="{FF2B5EF4-FFF2-40B4-BE49-F238E27FC236}">
                <a16:creationId xmlns:a16="http://schemas.microsoft.com/office/drawing/2014/main" id="{1FC7631B-1F91-45B2-A8AE-2622DC87D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637" y="4880114"/>
            <a:ext cx="2349500" cy="2037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버스 구동 (최대 400 kS/s, 32채널, 16비트)">
            <a:extLst>
              <a:ext uri="{FF2B5EF4-FFF2-40B4-BE49-F238E27FC236}">
                <a16:creationId xmlns:a16="http://schemas.microsoft.com/office/drawing/2014/main" id="{3DF21A98-DF35-45B3-BE9C-4FF7808D4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762" y="4450763"/>
            <a:ext cx="2959100" cy="277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1E83255-551B-4AE1-A443-4850E05AA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471" y="4136439"/>
            <a:ext cx="1533525" cy="30861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38229DC-4ACC-404B-99D6-F36C19F6D0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22" y="4593880"/>
            <a:ext cx="4364855" cy="232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89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0731" y="4710992"/>
            <a:ext cx="1891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( Excel table 2 ) 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21007" y="4731152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 </a:t>
            </a:r>
            <a:r>
              <a:rPr lang="ko-KR" altLang="en-US" dirty="0">
                <a:highlight>
                  <a:srgbClr val="FFFF00"/>
                </a:highlight>
              </a:rPr>
              <a:t>견적 요청하기 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544715" y="5177412"/>
            <a:ext cx="347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PCI Express</a:t>
            </a:r>
            <a:r>
              <a:rPr lang="ko-KR" altLang="en-US" u="sng" dirty="0"/>
              <a:t>용 </a:t>
            </a:r>
            <a:r>
              <a:rPr lang="en-US" altLang="ko-KR" u="sng" dirty="0"/>
              <a:t>DAQ ( X </a:t>
            </a:r>
            <a:r>
              <a:rPr lang="ko-KR" altLang="en-US" u="sng" dirty="0"/>
              <a:t>시리즈 </a:t>
            </a:r>
            <a:r>
              <a:rPr lang="en-US" altLang="ko-KR" u="sng" dirty="0"/>
              <a:t>)</a:t>
            </a:r>
            <a:endParaRPr lang="ko-KR" altLang="en-US" u="sng" dirty="0"/>
          </a:p>
        </p:txBody>
      </p:sp>
      <p:sp>
        <p:nvSpPr>
          <p:cNvPr id="11" name="TextBox 10"/>
          <p:cNvSpPr txBox="1"/>
          <p:nvPr/>
        </p:nvSpPr>
        <p:spPr>
          <a:xfrm>
            <a:off x="1544715" y="5558990"/>
            <a:ext cx="3295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PCI/USB </a:t>
            </a:r>
            <a:r>
              <a:rPr lang="ko-KR" altLang="en-US" u="sng" dirty="0"/>
              <a:t>용 </a:t>
            </a:r>
            <a:r>
              <a:rPr lang="en-US" altLang="ko-KR" u="sng" dirty="0"/>
              <a:t>DAQ ( M </a:t>
            </a:r>
            <a:r>
              <a:rPr lang="ko-KR" altLang="en-US" u="sng" dirty="0"/>
              <a:t>시리즈 </a:t>
            </a:r>
            <a:r>
              <a:rPr lang="en-US" altLang="ko-KR" u="sng" dirty="0"/>
              <a:t>)</a:t>
            </a:r>
            <a:endParaRPr lang="ko-KR" altLang="en-US" u="sng" dirty="0"/>
          </a:p>
        </p:txBody>
      </p:sp>
      <p:sp>
        <p:nvSpPr>
          <p:cNvPr id="12" name="직사각형 11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1FE9EB-7D11-4CC9-886B-0777A6CACF08}"/>
              </a:ext>
            </a:extLst>
          </p:cNvPr>
          <p:cNvSpPr txBox="1"/>
          <p:nvPr/>
        </p:nvSpPr>
        <p:spPr>
          <a:xfrm>
            <a:off x="917358" y="6115482"/>
            <a:ext cx="593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Table </a:t>
            </a:r>
            <a:r>
              <a:rPr lang="ko-KR" altLang="en-US" dirty="0">
                <a:highlight>
                  <a:srgbClr val="FFFF00"/>
                </a:highlight>
              </a:rPr>
              <a:t>폴더 </a:t>
            </a:r>
            <a:r>
              <a:rPr lang="en-US" altLang="ko-KR" dirty="0">
                <a:highlight>
                  <a:srgbClr val="FFFF00"/>
                </a:highlight>
              </a:rPr>
              <a:t>-&gt; DAQ Spec table -&gt; plug in DAQ </a:t>
            </a:r>
            <a:r>
              <a:rPr lang="ko-KR" altLang="en-US" dirty="0">
                <a:highlight>
                  <a:srgbClr val="FFFF00"/>
                </a:highlight>
              </a:rPr>
              <a:t>탭 삽입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A66DB1-46BC-4A1A-B0A6-E8F2DF7F4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708" y="1164958"/>
            <a:ext cx="9173964" cy="237338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68EEFF-3749-46EF-8242-3106DB8BF8E8}"/>
              </a:ext>
            </a:extLst>
          </p:cNvPr>
          <p:cNvSpPr/>
          <p:nvPr/>
        </p:nvSpPr>
        <p:spPr>
          <a:xfrm>
            <a:off x="1070731" y="795626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333333"/>
                </a:solidFill>
                <a:latin typeface="Roboto Condensed"/>
              </a:rPr>
              <a:t>DAQ </a:t>
            </a:r>
            <a:r>
              <a:rPr lang="ko-KR" altLang="en-US" b="1" dirty="0">
                <a:solidFill>
                  <a:srgbClr val="333333"/>
                </a:solidFill>
                <a:latin typeface="Roboto Condensed"/>
              </a:rPr>
              <a:t>구성요소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7316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050219" cy="558153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모듈형</a:t>
            </a:r>
            <a:r>
              <a:rPr lang="en-US" altLang="ko-KR" sz="3200" dirty="0"/>
              <a:t> DAQ</a:t>
            </a:r>
            <a:endParaRPr lang="ko-KR" alt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464598" y="1184730"/>
            <a:ext cx="3201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NI </a:t>
            </a:r>
            <a:r>
              <a:rPr lang="en-US" altLang="ko-KR" sz="1600" dirty="0" err="1">
                <a:latin typeface="+mn-ea"/>
              </a:rPr>
              <a:t>CompactDAQ</a:t>
            </a:r>
            <a:r>
              <a:rPr lang="ko-KR" altLang="en-US" sz="1600" dirty="0">
                <a:latin typeface="+mn-ea"/>
              </a:rPr>
              <a:t>은 연결과 신호 </a:t>
            </a:r>
            <a:r>
              <a:rPr lang="ko-KR" altLang="en-US" sz="1600" dirty="0" err="1">
                <a:latin typeface="+mn-ea"/>
              </a:rPr>
              <a:t>컨디셔닝을</a:t>
            </a:r>
            <a:r>
              <a:rPr lang="ko-KR" altLang="en-US" sz="1600" dirty="0">
                <a:latin typeface="+mn-ea"/>
              </a:rPr>
              <a:t> 모듈형 </a:t>
            </a:r>
            <a:r>
              <a:rPr lang="en-US" altLang="ko-KR" sz="1600" dirty="0">
                <a:latin typeface="+mn-ea"/>
              </a:rPr>
              <a:t>I/O</a:t>
            </a:r>
            <a:r>
              <a:rPr lang="ko-KR" altLang="en-US" sz="1600" dirty="0">
                <a:latin typeface="+mn-ea"/>
              </a:rPr>
              <a:t>에 통합하여 모든 센서 또는 신호와 직접 통신하는 견고한 휴대형 데이터 수집 플랫폼입니다</a:t>
            </a:r>
            <a:r>
              <a:rPr lang="en-US" altLang="ko-KR" sz="1600" dirty="0">
                <a:latin typeface="+mn-ea"/>
              </a:rPr>
              <a:t>. </a:t>
            </a:r>
            <a:endParaRPr lang="ko-KR" altLang="en-US" sz="1600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389398" y="923278"/>
            <a:ext cx="3030430" cy="2157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동영상 </a:t>
            </a:r>
            <a:r>
              <a:rPr lang="en-US" altLang="ko-KR" dirty="0"/>
              <a:t>1</a:t>
            </a: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( Compact DAQ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)</a:t>
            </a:r>
          </a:p>
          <a:p>
            <a:r>
              <a:rPr lang="ko-KR" altLang="en-US" sz="1400" dirty="0">
                <a:solidFill>
                  <a:schemeClr val="tx1"/>
                </a:solidFill>
                <a:highlight>
                  <a:srgbClr val="FFFF00"/>
                </a:highlight>
              </a:rPr>
              <a:t>https://youtu.be/_VNBZsZku6k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561" y="4791247"/>
            <a:ext cx="1280870" cy="11844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902" y="4791246"/>
            <a:ext cx="1336683" cy="118445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3174" y="4309923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다양한 신호타입의 모듈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532188" y="4791247"/>
            <a:ext cx="2489364" cy="1185580"/>
            <a:chOff x="155222" y="4001300"/>
            <a:chExt cx="3255466" cy="183498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222" y="4001300"/>
              <a:ext cx="2264866" cy="165335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9488" y="5112387"/>
              <a:ext cx="1981200" cy="72390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4410561" y="4287328"/>
            <a:ext cx="408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통신방식</a:t>
            </a:r>
            <a:r>
              <a:rPr lang="en-US" altLang="ko-KR" dirty="0"/>
              <a:t> </a:t>
            </a:r>
            <a:r>
              <a:rPr lang="ko-KR" altLang="en-US" dirty="0"/>
              <a:t>및 채널에 따른 다양한 샤시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9056" y="4791247"/>
            <a:ext cx="1296207" cy="118445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567867" y="6199102"/>
            <a:ext cx="3711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TCP/IP    USB    </a:t>
            </a:r>
            <a:r>
              <a:rPr lang="en-US" altLang="ko-KR" dirty="0" err="1"/>
              <a:t>Wifi</a:t>
            </a:r>
            <a:r>
              <a:rPr lang="en-US" altLang="ko-KR" dirty="0"/>
              <a:t>   Embedded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21424" y="6073170"/>
            <a:ext cx="233910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아날로그 입출력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산업용 디지털 입출력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센서기반의 입력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617828" y="430868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소프트웨어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4265" y="4615870"/>
            <a:ext cx="2215563" cy="161182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7926" y="1040676"/>
            <a:ext cx="2965659" cy="150378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32187" y="2563787"/>
            <a:ext cx="6862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+mn-ea"/>
              </a:rPr>
              <a:t>다양한 종류의 입출력 신호를 가장 효과적으로 구성할 수 있는 </a:t>
            </a:r>
            <a:r>
              <a:rPr lang="en-US" altLang="ko-KR" sz="1600" dirty="0" err="1">
                <a:latin typeface="+mn-ea"/>
              </a:rPr>
              <a:t>CompactDAQ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솔루션은 다양한 버스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섀시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컨트롤러 및 </a:t>
            </a:r>
            <a:r>
              <a:rPr lang="en-US" altLang="ko-KR" sz="1600" dirty="0">
                <a:latin typeface="+mn-ea"/>
              </a:rPr>
              <a:t>I/O </a:t>
            </a:r>
            <a:r>
              <a:rPr lang="ko-KR" altLang="en-US" sz="1600" dirty="0" err="1">
                <a:latin typeface="+mn-ea"/>
              </a:rPr>
              <a:t>컨디셔닝</a:t>
            </a:r>
            <a:r>
              <a:rPr lang="ko-KR" altLang="en-US" sz="1600" dirty="0">
                <a:latin typeface="+mn-ea"/>
              </a:rPr>
              <a:t> 옵션을 제공하여 엔지니어의 요구를 충족하는 최고의 구성 솔루션입니다</a:t>
            </a:r>
            <a:r>
              <a:rPr lang="en-US" altLang="ko-KR" sz="1600" dirty="0">
                <a:latin typeface="+mn-ea"/>
              </a:rPr>
              <a:t>.</a:t>
            </a:r>
            <a:endParaRPr lang="ko-KR" altLang="en-US" sz="16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807E976-B863-4039-BA8B-B52C12D522D1}"/>
              </a:ext>
            </a:extLst>
          </p:cNvPr>
          <p:cNvSpPr/>
          <p:nvPr/>
        </p:nvSpPr>
        <p:spPr>
          <a:xfrm>
            <a:off x="12192000" y="923278"/>
            <a:ext cx="3030430" cy="2157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동영상 </a:t>
            </a:r>
            <a:r>
              <a:rPr lang="en-US" altLang="ko-KR" dirty="0"/>
              <a:t>1</a:t>
            </a: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( Compact DAQ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)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https://www.youtube.com/watch?v=BXgpw01oE9c&amp;list=PLAE1A45A948D809C4&amp;index=3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94509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6135</TotalTime>
  <Words>3658</Words>
  <Application>Microsoft Office PowerPoint</Application>
  <PresentationFormat>와이드스크린</PresentationFormat>
  <Paragraphs>521</Paragraphs>
  <Slides>36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5" baseType="lpstr">
      <vt:lpstr>Helvetica Neue</vt:lpstr>
      <vt:lpstr>hmcL</vt:lpstr>
      <vt:lpstr>LiberationSansRegular</vt:lpstr>
      <vt:lpstr>Roboto Condensed</vt:lpstr>
      <vt:lpstr>맑은 고딕</vt:lpstr>
      <vt:lpstr>Arial</vt:lpstr>
      <vt:lpstr>Tahoma</vt:lpstr>
      <vt:lpstr>Wingdings</vt:lpstr>
      <vt:lpstr>Office 테마</vt:lpstr>
      <vt:lpstr>제품소개</vt:lpstr>
      <vt:lpstr>LabVIEW</vt:lpstr>
      <vt:lpstr>PowerPoint 프레젠테이션</vt:lpstr>
      <vt:lpstr>FlexLogger</vt:lpstr>
      <vt:lpstr>PowerPoint 프레젠테이션</vt:lpstr>
      <vt:lpstr>PowerPoint 프레젠테이션</vt:lpstr>
      <vt:lpstr>독립형 DAQ</vt:lpstr>
      <vt:lpstr>PowerPoint 프레젠테이션</vt:lpstr>
      <vt:lpstr>모듈형 DAQ</vt:lpstr>
      <vt:lpstr>PowerPoint 프레젠테이션</vt:lpstr>
      <vt:lpstr>Compact RIO</vt:lpstr>
      <vt:lpstr>PowerPoint 프레젠테이션</vt:lpstr>
      <vt:lpstr>PowerPoint 프레젠테이션</vt:lpstr>
      <vt:lpstr>PowerPoint 프레젠테이션</vt:lpstr>
      <vt:lpstr>PXI</vt:lpstr>
      <vt:lpstr>PXI</vt:lpstr>
      <vt:lpstr>PXI</vt:lpstr>
      <vt:lpstr>Virtual bench</vt:lpstr>
      <vt:lpstr>Virtual bench</vt:lpstr>
      <vt:lpstr>Virtual bench</vt:lpstr>
      <vt:lpstr>GPIB</vt:lpstr>
      <vt:lpstr>CAN</vt:lpstr>
      <vt:lpstr>PowerPoint 프레젠테이션</vt:lpstr>
      <vt:lpstr>Power Supply</vt:lpstr>
      <vt:lpstr>Power Supply</vt:lpstr>
      <vt:lpstr>Power Supply</vt:lpstr>
      <vt:lpstr>Power Supply</vt:lpstr>
      <vt:lpstr>Power Supply</vt:lpstr>
      <vt:lpstr>PowerPoint 프레젠테이션</vt:lpstr>
      <vt:lpstr>PowerPoint 프레젠테이션</vt:lpstr>
      <vt:lpstr>PowerPoint 프레젠테이션</vt:lpstr>
      <vt:lpstr>Current</vt:lpstr>
      <vt:lpstr>Voltage</vt:lpstr>
      <vt:lpstr>Isolate</vt:lpstr>
      <vt:lpstr>Connect &amp; ETC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제품소개</dc:title>
  <dc:creator>임해광</dc:creator>
  <cp:lastModifiedBy>민재 김</cp:lastModifiedBy>
  <cp:revision>167</cp:revision>
  <dcterms:created xsi:type="dcterms:W3CDTF">2016-08-08T04:05:42Z</dcterms:created>
  <dcterms:modified xsi:type="dcterms:W3CDTF">2018-07-19T01:54:34Z</dcterms:modified>
</cp:coreProperties>
</file>